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603" r:id="rId3"/>
    <p:sldId id="621" r:id="rId4"/>
    <p:sldId id="620" r:id="rId5"/>
    <p:sldId id="622" r:id="rId6"/>
    <p:sldId id="618" r:id="rId7"/>
    <p:sldId id="616" r:id="rId8"/>
    <p:sldId id="617" r:id="rId9"/>
    <p:sldId id="290" r:id="rId10"/>
  </p:sldIdLst>
  <p:sldSz cx="9144000" cy="6858000" type="screen4x3"/>
  <p:notesSz cx="6797675" cy="9928225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mbria Math" panose="02040503050406030204" pitchFamily="18" charset="0"/>
      <p:regular r:id="rId17"/>
    </p:embeddedFont>
    <p:embeddedFont>
      <p:font typeface="TeXGyreAdventor" panose="020B0604020202020204" charset="0"/>
      <p:regular r:id="rId18"/>
      <p:bold r:id="rId19"/>
      <p:italic r:id="rId20"/>
      <p:boldItalic r:id="rId21"/>
    </p:embeddedFont>
  </p:embeddedFont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mien ALEXANDRE" initials="DA" lastIdx="4" clrIdx="0">
    <p:extLst>
      <p:ext uri="{19B8F6BF-5375-455C-9EA6-DF929625EA0E}">
        <p15:presenceInfo xmlns:p15="http://schemas.microsoft.com/office/powerpoint/2012/main" userId="90daf33915bc327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922B"/>
    <a:srgbClr val="C33D3A"/>
    <a:srgbClr val="C43A37"/>
    <a:srgbClr val="34ADCC"/>
    <a:srgbClr val="FFC000"/>
    <a:srgbClr val="4F81BD"/>
    <a:srgbClr val="A5A5A5"/>
    <a:srgbClr val="ED7D31"/>
    <a:srgbClr val="233284"/>
    <a:srgbClr val="ED71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80" autoAdjust="0"/>
    <p:restoredTop sz="86692" autoAdjust="0"/>
  </p:normalViewPr>
  <p:slideViewPr>
    <p:cSldViewPr snapToGrid="0" snapToObjects="1">
      <p:cViewPr varScale="1">
        <p:scale>
          <a:sx n="98" d="100"/>
          <a:sy n="98" d="100"/>
        </p:scale>
        <p:origin x="235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8" d="100"/>
          <a:sy n="78" d="100"/>
        </p:scale>
        <p:origin x="320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8A8F6-1F09-4C4E-B3A0-87AF79151F13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1E9B6-7FE9-554F-B5CF-D43C296244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0571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A9695-8D7C-4B2A-88D6-1B09CE257A38}" type="datetimeFigureOut">
              <a:rPr lang="fr-FR" smtClean="0"/>
              <a:t>31/05/2023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D88520-7F41-43BE-9D58-822445E232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27118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3476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95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8038750" cy="1470025"/>
          </a:xfrm>
        </p:spPr>
        <p:txBody>
          <a:bodyPr/>
          <a:lstStyle>
            <a:lvl1pPr algn="l">
              <a:defRPr b="1">
                <a:solidFill>
                  <a:srgbClr val="003D6F"/>
                </a:solidFill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02734" y="2865437"/>
            <a:ext cx="8021816" cy="95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2A6C9E"/>
                </a:solidFill>
                <a:latin typeface="TeXGyreAdventor" panose="00000500000000000000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6F78D-6D02-8548-954B-D8F5C99B021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 descr="Capture d’écran 2016-02-25 à 18.40.19.pn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-25167" y="4018455"/>
            <a:ext cx="9211112" cy="285632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1" y="0"/>
            <a:ext cx="9144001" cy="1213556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633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eXGyreAdventor" panose="00000500000000000000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5D4B2-5CFE-4E8F-AD9E-1F5C45D36D1F}" type="datetime1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38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  <a:lvl2pPr>
              <a:defRPr>
                <a:latin typeface="TeXGyreAdventor" panose="00000500000000000000" pitchFamily="50" charset="0"/>
              </a:defRPr>
            </a:lvl2pPr>
            <a:lvl3pPr>
              <a:defRPr>
                <a:latin typeface="TeXGyreAdventor" panose="00000500000000000000" pitchFamily="50" charset="0"/>
              </a:defRPr>
            </a:lvl3pPr>
            <a:lvl4pPr>
              <a:defRPr>
                <a:latin typeface="TeXGyreAdventor" panose="00000500000000000000" pitchFamily="50" charset="0"/>
              </a:defRPr>
            </a:lvl4pPr>
            <a:lvl5pPr>
              <a:defRPr>
                <a:latin typeface="TeXGyreAdventor" panose="00000500000000000000" pitchFamily="50" charset="0"/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F5BE4FD9-D767-4FC4-9755-DF26867311DD}" type="datetime1">
              <a:rPr lang="fr-FR" smtClean="0"/>
              <a:t>31/05/2023</a:t>
            </a:fld>
            <a:endParaRPr lang="fr-FR"/>
          </a:p>
        </p:txBody>
      </p:sp>
      <p:sp>
        <p:nvSpPr>
          <p:cNvPr id="9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5409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eXGyreAdventor" panose="00000500000000000000" pitchFamily="50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8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73DF8973-7367-4873-AB9B-C2D8E0CDEA3D}" type="datetime1">
              <a:rPr lang="fr-FR" smtClean="0"/>
              <a:t>31/05/2023</a:t>
            </a:fld>
            <a:endParaRPr lang="fr-FR"/>
          </a:p>
        </p:txBody>
      </p:sp>
      <p:sp>
        <p:nvSpPr>
          <p:cNvPr id="9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1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006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03593" y="779635"/>
            <a:ext cx="8099763" cy="814752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eXGyreAdventor" panose="00000500000000000000" pitchFamily="50" charset="0"/>
              </a:defRPr>
            </a:lvl1pPr>
            <a:lvl2pPr>
              <a:defRPr sz="2400">
                <a:latin typeface="TeXGyreAdventor" panose="00000500000000000000" pitchFamily="50" charset="0"/>
              </a:defRPr>
            </a:lvl2pPr>
            <a:lvl3pPr>
              <a:defRPr sz="2000">
                <a:latin typeface="TeXGyreAdventor" panose="00000500000000000000" pitchFamily="50" charset="0"/>
              </a:defRPr>
            </a:lvl3pPr>
            <a:lvl4pPr>
              <a:defRPr sz="1800">
                <a:latin typeface="TeXGyreAdventor" panose="00000500000000000000" pitchFamily="50" charset="0"/>
              </a:defRPr>
            </a:lvl4pPr>
            <a:lvl5pPr>
              <a:defRPr sz="1800">
                <a:latin typeface="TeXGyreAdventor" panose="00000500000000000000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eXGyreAdventor" panose="00000500000000000000" pitchFamily="50" charset="0"/>
              </a:defRPr>
            </a:lvl1pPr>
            <a:lvl2pPr>
              <a:defRPr sz="2400">
                <a:latin typeface="TeXGyreAdventor" panose="00000500000000000000" pitchFamily="50" charset="0"/>
              </a:defRPr>
            </a:lvl2pPr>
            <a:lvl3pPr>
              <a:defRPr sz="2000">
                <a:latin typeface="TeXGyreAdventor" panose="00000500000000000000" pitchFamily="50" charset="0"/>
              </a:defRPr>
            </a:lvl3pPr>
            <a:lvl4pPr>
              <a:defRPr sz="1800">
                <a:latin typeface="TeXGyreAdventor" panose="00000500000000000000" pitchFamily="50" charset="0"/>
              </a:defRPr>
            </a:lvl4pPr>
            <a:lvl5pPr>
              <a:defRPr sz="1800">
                <a:latin typeface="TeXGyreAdventor" panose="00000500000000000000" pitchFamily="50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9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0D944356-3585-4988-9F80-37185045CECB}" type="datetime1">
              <a:rPr lang="fr-FR" smtClean="0"/>
              <a:t>31/05/2023</a:t>
            </a:fld>
            <a:endParaRPr lang="fr-FR"/>
          </a:p>
        </p:txBody>
      </p:sp>
      <p:sp>
        <p:nvSpPr>
          <p:cNvPr id="10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4663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7667624" y="6352725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F721BA04-6966-4FB8-A10E-CF8612410BD8}" type="datetime1">
              <a:rPr lang="fr-FR" smtClean="0"/>
              <a:t>31/05/2023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6189500" y="6173787"/>
            <a:ext cx="2694579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764865" y="6370461"/>
            <a:ext cx="2133600" cy="365125"/>
          </a:xfrm>
        </p:spPr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5145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FFCDBC0C-734C-4D74-87F2-7B5493387417}" type="datetime1">
              <a:rPr lang="fr-FR" smtClean="0"/>
              <a:t>31/05/2023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27478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TeXGyreAdventor" panose="00000500000000000000" pitchFamily="50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1086555"/>
            <a:ext cx="5486400" cy="36410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TeXGyreAdventor" panose="00000500000000000000" pitchFamily="50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C618E-308E-4461-B6BA-578A206E6F70}" type="datetime1">
              <a:rPr lang="fr-FR" smtClean="0"/>
              <a:t>31/05/2023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8852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189501" y="5832217"/>
            <a:ext cx="2979159" cy="1050441"/>
          </a:xfrm>
          <a:prstGeom prst="rect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eXGyreAdventor" panose="00000500000000000000" pitchFamily="50" charset="0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87036" y="1329964"/>
            <a:ext cx="8099763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87037" y="2600020"/>
            <a:ext cx="4312926" cy="29115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667624" y="63527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FFFFFF"/>
                </a:solidFill>
                <a:latin typeface="TeXGyreAdventor" panose="00000500000000000000" pitchFamily="50" charset="0"/>
              </a:defRPr>
            </a:lvl1pPr>
          </a:lstStyle>
          <a:p>
            <a:fld id="{64175397-4DCE-4902-BCA8-B8F8C19D6684}" type="datetime1">
              <a:rPr lang="fr-FR" smtClean="0"/>
              <a:t>31/05/2023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6189500" y="6173787"/>
            <a:ext cx="26945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FFFFFF"/>
                </a:solidFill>
                <a:latin typeface="TeXGyreAdventor" panose="00000500000000000000" pitchFamily="50" charset="0"/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764865" y="63704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FFFFFF"/>
                </a:solidFill>
                <a:latin typeface="TeXGyreAdventor" panose="00000500000000000000" pitchFamily="50" charset="0"/>
              </a:defRPr>
            </a:lvl1pPr>
          </a:lstStyle>
          <a:p>
            <a:fld id="{8DF6F78D-6D02-8548-954B-D8F5C99B021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Parallélogramme 8"/>
          <p:cNvSpPr/>
          <p:nvPr userDrawn="1"/>
        </p:nvSpPr>
        <p:spPr>
          <a:xfrm>
            <a:off x="-23954" y="395384"/>
            <a:ext cx="4923917" cy="383413"/>
          </a:xfrm>
          <a:custGeom>
            <a:avLst/>
            <a:gdLst>
              <a:gd name="connsiteX0" fmla="*/ 0 w 5463038"/>
              <a:gd name="connsiteY0" fmla="*/ 383413 h 383413"/>
              <a:gd name="connsiteX1" fmla="*/ 155754 w 5463038"/>
              <a:gd name="connsiteY1" fmla="*/ 0 h 383413"/>
              <a:gd name="connsiteX2" fmla="*/ 5463038 w 5463038"/>
              <a:gd name="connsiteY2" fmla="*/ 0 h 383413"/>
              <a:gd name="connsiteX3" fmla="*/ 5307284 w 5463038"/>
              <a:gd name="connsiteY3" fmla="*/ 383413 h 383413"/>
              <a:gd name="connsiteX4" fmla="*/ 0 w 5463038"/>
              <a:gd name="connsiteY4" fmla="*/ 383413 h 383413"/>
              <a:gd name="connsiteX0" fmla="*/ 13579 w 5307284"/>
              <a:gd name="connsiteY0" fmla="*/ 383413 h 383413"/>
              <a:gd name="connsiteX1" fmla="*/ 0 w 5307284"/>
              <a:gd name="connsiteY1" fmla="*/ 0 h 383413"/>
              <a:gd name="connsiteX2" fmla="*/ 5307284 w 5307284"/>
              <a:gd name="connsiteY2" fmla="*/ 0 h 383413"/>
              <a:gd name="connsiteX3" fmla="*/ 5151530 w 5307284"/>
              <a:gd name="connsiteY3" fmla="*/ 383413 h 383413"/>
              <a:gd name="connsiteX4" fmla="*/ 13579 w 5307284"/>
              <a:gd name="connsiteY4" fmla="*/ 383413 h 38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7284" h="383413">
                <a:moveTo>
                  <a:pt x="13579" y="383413"/>
                </a:moveTo>
                <a:lnTo>
                  <a:pt x="0" y="0"/>
                </a:lnTo>
                <a:lnTo>
                  <a:pt x="5307284" y="0"/>
                </a:lnTo>
                <a:lnTo>
                  <a:pt x="5151530" y="383413"/>
                </a:lnTo>
                <a:lnTo>
                  <a:pt x="13579" y="383413"/>
                </a:lnTo>
                <a:close/>
              </a:path>
            </a:pathLst>
          </a:custGeom>
          <a:solidFill>
            <a:srgbClr val="1E598E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MADIS Cyber et </a:t>
            </a:r>
            <a:r>
              <a:rPr lang="fr-FR" dirty="0" err="1"/>
              <a:t>Cyberisq</a:t>
            </a:r>
            <a:r>
              <a:rPr lang="fr-FR" dirty="0"/>
              <a:t> – Calculs 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4080"/>
            <a:ext cx="6408932" cy="421199"/>
          </a:xfrm>
          <a:prstGeom prst="rect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Lune 14"/>
          <p:cNvSpPr/>
          <p:nvPr userDrawn="1"/>
        </p:nvSpPr>
        <p:spPr>
          <a:xfrm rot="14713247">
            <a:off x="5320652" y="5636782"/>
            <a:ext cx="561579" cy="1549513"/>
          </a:xfrm>
          <a:prstGeom prst="moon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 userDrawn="1"/>
        </p:nvSpPr>
        <p:spPr>
          <a:xfrm>
            <a:off x="6020495" y="6117713"/>
            <a:ext cx="383975" cy="421199"/>
          </a:xfrm>
          <a:prstGeom prst="rect">
            <a:avLst/>
          </a:prstGeom>
          <a:solidFill>
            <a:srgbClr val="EE63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TeXGyreAdventor" panose="00000500000000000000" pitchFamily="50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86A1C96-A1ED-7E95-EDF4-D43CE9201FB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585714" y="0"/>
            <a:ext cx="1558286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52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7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6B5C5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1E598E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D5F5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D5F5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D5F52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D5F5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us-titre 2">
            <a:extLst>
              <a:ext uri="{FF2B5EF4-FFF2-40B4-BE49-F238E27FC236}">
                <a16:creationId xmlns:a16="http://schemas.microsoft.com/office/drawing/2014/main" id="{6341937F-6AC1-FA98-8606-8FD94D4A91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1408213"/>
            <a:ext cx="8021816" cy="1470024"/>
          </a:xfrm>
        </p:spPr>
        <p:txBody>
          <a:bodyPr>
            <a:normAutofit lnSpcReduction="10000"/>
          </a:bodyPr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dirty="0"/>
              <a:t>Logique et calculs</a:t>
            </a:r>
          </a:p>
          <a:p>
            <a:pPr algn="ctr"/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73635BD-BB4D-60CA-1F36-C45871AB1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572" y="-1"/>
            <a:ext cx="4674857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921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/>
          </a:bodyPr>
          <a:lstStyle/>
          <a:p>
            <a:r>
              <a:rPr lang="fr-FR" dirty="0"/>
              <a:t>METHODE </a:t>
            </a:r>
            <a:r>
              <a:rPr lang="fr-FR" dirty="0" err="1"/>
              <a:t>Cyberisq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Conformité / maturité cible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Calculs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06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4">
            <a:extLst>
              <a:ext uri="{FF2B5EF4-FFF2-40B4-BE49-F238E27FC236}">
                <a16:creationId xmlns:a16="http://schemas.microsoft.com/office/drawing/2014/main" id="{C7CA8BE8-22CC-50A8-8BE4-5DE8D6F0C9F0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Conformité / maturité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36C5DFE-C5DD-8751-7D41-244EEB151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283" y="2157486"/>
            <a:ext cx="3620005" cy="4172532"/>
          </a:xfrm>
          <a:prstGeom prst="rect">
            <a:avLst/>
          </a:prstGeom>
        </p:spPr>
      </p:pic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5D838ED2-F3FE-DA1F-741F-E3FAF6A5DDF9}"/>
              </a:ext>
            </a:extLst>
          </p:cNvPr>
          <p:cNvSpPr/>
          <p:nvPr/>
        </p:nvSpPr>
        <p:spPr>
          <a:xfrm>
            <a:off x="174661" y="3996647"/>
            <a:ext cx="708917" cy="585627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904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B64D02-E375-43E3-ADA6-F8DB438AA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2225675"/>
            <a:ext cx="7772400" cy="1203325"/>
          </a:xfrm>
        </p:spPr>
        <p:txBody>
          <a:bodyPr>
            <a:normAutofit/>
          </a:bodyPr>
          <a:lstStyle/>
          <a:p>
            <a:r>
              <a:rPr lang="fr-FR" dirty="0"/>
              <a:t>METHODE </a:t>
            </a:r>
            <a:r>
              <a:rPr lang="fr-FR" dirty="0" err="1"/>
              <a:t>Cyberisq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4AF60BE-DE1F-4A7E-8332-C0B7B13C92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6289" y="3429000"/>
            <a:ext cx="7772400" cy="2209800"/>
          </a:xfrm>
        </p:spPr>
        <p:txBody>
          <a:bodyPr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Conformité / maturité cible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Calculs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287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52BB1D5C-FA2C-26A6-81B3-DCC448F70826}"/>
              </a:ext>
            </a:extLst>
          </p:cNvPr>
          <p:cNvGrpSpPr/>
          <p:nvPr/>
        </p:nvGrpSpPr>
        <p:grpSpPr>
          <a:xfrm>
            <a:off x="39781" y="2539879"/>
            <a:ext cx="8903626" cy="3020300"/>
            <a:chOff x="39781" y="2539879"/>
            <a:chExt cx="8903626" cy="3020300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D3A2666C-DEE3-9B69-44F1-94FDFB726C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39781" y="2539879"/>
              <a:ext cx="7120438" cy="3020300"/>
            </a:xfrm>
            <a:prstGeom prst="rect">
              <a:avLst/>
            </a:prstGeom>
          </p:spPr>
        </p:pic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D52BD62A-62B0-BD9F-724C-779D70570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06378" y="2539879"/>
              <a:ext cx="1337029" cy="3020300"/>
            </a:xfrm>
            <a:prstGeom prst="rect">
              <a:avLst/>
            </a:prstGeom>
          </p:spPr>
        </p:pic>
        <p:sp>
          <p:nvSpPr>
            <p:cNvPr id="5" name="Flèche : gauche 4">
              <a:extLst>
                <a:ext uri="{FF2B5EF4-FFF2-40B4-BE49-F238E27FC236}">
                  <a16:creationId xmlns:a16="http://schemas.microsoft.com/office/drawing/2014/main" id="{5BDCF010-2E6D-FCB0-B23C-40887761AF9A}"/>
                </a:ext>
              </a:extLst>
            </p:cNvPr>
            <p:cNvSpPr/>
            <p:nvPr/>
          </p:nvSpPr>
          <p:spPr>
            <a:xfrm>
              <a:off x="3898160" y="4050029"/>
              <a:ext cx="3708218" cy="1263212"/>
            </a:xfrm>
            <a:prstGeom prst="leftArrow">
              <a:avLst/>
            </a:prstGeom>
            <a:solidFill>
              <a:schemeClr val="tx1">
                <a:alpha val="1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>
                  <a:solidFill>
                    <a:schemeClr val="tx1"/>
                  </a:solidFill>
                </a:rPr>
                <a:t>Scénario d’attaque  </a:t>
              </a:r>
            </a:p>
          </p:txBody>
        </p:sp>
        <p:sp>
          <p:nvSpPr>
            <p:cNvPr id="6" name="Flèche : droite 5">
              <a:extLst>
                <a:ext uri="{FF2B5EF4-FFF2-40B4-BE49-F238E27FC236}">
                  <a16:creationId xmlns:a16="http://schemas.microsoft.com/office/drawing/2014/main" id="{FDABBC52-B794-9E41-B567-F6BA02349BAD}"/>
                </a:ext>
              </a:extLst>
            </p:cNvPr>
            <p:cNvSpPr/>
            <p:nvPr/>
          </p:nvSpPr>
          <p:spPr>
            <a:xfrm>
              <a:off x="4982547" y="3137638"/>
              <a:ext cx="2789853" cy="488286"/>
            </a:xfrm>
            <a:prstGeom prst="rightArrow">
              <a:avLst/>
            </a:prstGeom>
            <a:solidFill>
              <a:schemeClr val="tx1">
                <a:alpha val="1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FR" sz="1400" b="1" dirty="0">
                  <a:solidFill>
                    <a:schemeClr val="tx1"/>
                  </a:solidFill>
                </a:rPr>
                <a:t>Perception du danger cyber</a:t>
              </a:r>
            </a:p>
          </p:txBody>
        </p:sp>
        <p:sp>
          <p:nvSpPr>
            <p:cNvPr id="7" name="Éclair 6">
              <a:extLst>
                <a:ext uri="{FF2B5EF4-FFF2-40B4-BE49-F238E27FC236}">
                  <a16:creationId xmlns:a16="http://schemas.microsoft.com/office/drawing/2014/main" id="{8C3C63DB-B7C8-F888-9159-D274C902B7A4}"/>
                </a:ext>
              </a:extLst>
            </p:cNvPr>
            <p:cNvSpPr/>
            <p:nvPr/>
          </p:nvSpPr>
          <p:spPr>
            <a:xfrm>
              <a:off x="5397759" y="3849545"/>
              <a:ext cx="979714" cy="1565563"/>
            </a:xfrm>
            <a:prstGeom prst="lightningBolt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821802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35190D04-F458-4434-789C-3F27B2F973A0}"/>
                  </a:ext>
                </a:extLst>
              </p:cNvPr>
              <p:cNvSpPr txBox="1"/>
              <p:nvPr/>
            </p:nvSpPr>
            <p:spPr>
              <a:xfrm>
                <a:off x="845574" y="2094271"/>
                <a:ext cx="7118555" cy="332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b="1" dirty="0"/>
                  <a:t>  </a:t>
                </a:r>
              </a:p>
              <a:p>
                <a:r>
                  <a:rPr lang="fr-FR" b="1" dirty="0"/>
                  <a:t>Danger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FR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fr-FR" dirty="0"/>
                          <m:t>Sc</m:t>
                        </m:r>
                        <m:r>
                          <m:rPr>
                            <m:nor/>
                          </m:rPr>
                          <a:rPr lang="fr-FR" dirty="0"/>
                          <m:t>é</m:t>
                        </m:r>
                        <m:r>
                          <m:rPr>
                            <m:nor/>
                          </m:rPr>
                          <a:rPr lang="fr-FR" dirty="0"/>
                          <m:t>nario</m:t>
                        </m:r>
                      </m:e>
                    </m:nary>
                  </m:oMath>
                </a14:m>
                <a:endParaRPr lang="fr-FR" b="1" dirty="0"/>
              </a:p>
              <a:p>
                <a:endParaRPr lang="fr-FR" b="1" dirty="0"/>
              </a:p>
              <a:p>
                <a:r>
                  <a:rPr lang="fr-FR" b="1" dirty="0"/>
                  <a:t>Scénario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bHide m:val="on"/>
                        <m:supHide m:val="on"/>
                        <m:ctrlPr>
                          <a:rPr lang="fr-FR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m:rPr>
                            <m:nor/>
                          </m:rPr>
                          <a:rPr lang="fr-FR" b="0" i="0" dirty="0" smtClean="0"/>
                          <m:t>Mesure</m:t>
                        </m:r>
                      </m:e>
                    </m:nary>
                  </m:oMath>
                </a14:m>
                <a:endParaRPr lang="fr-FR" b="1" dirty="0"/>
              </a:p>
              <a:p>
                <a:endParaRPr lang="fr-FR" b="1" dirty="0"/>
              </a:p>
              <a:p>
                <a:r>
                  <a:rPr lang="fr-FR" b="1" dirty="0"/>
                  <a:t>Risque cyber = 100</a:t>
                </a:r>
              </a:p>
              <a:p>
                <a:endParaRPr lang="fr-FR" b="1" dirty="0"/>
              </a:p>
              <a:p>
                <a:r>
                  <a:rPr lang="fr-FR" b="1" dirty="0"/>
                  <a:t>Exposition = Perception x Risque cyber</a:t>
                </a:r>
              </a:p>
              <a:p>
                <a:endParaRPr lang="fr-FR" sz="1200" dirty="0"/>
              </a:p>
              <a:p>
                <a:r>
                  <a:rPr lang="fr-FR" b="1" dirty="0"/>
                  <a:t>Efficacité = réduction de l’exposition soit MOY.ARR.INF des mesures misent en place visant à contrecarrer les scénarios d’attaques visant à la réalisation d’un danger</a:t>
                </a: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35190D04-F458-4434-789C-3F27B2F973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574" y="2094271"/>
                <a:ext cx="7118555" cy="3323987"/>
              </a:xfrm>
              <a:prstGeom prst="rect">
                <a:avLst/>
              </a:prstGeom>
              <a:blipFill>
                <a:blip r:embed="rId2"/>
                <a:stretch>
                  <a:fillRect l="-771" t="-5138" b="-20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re 4">
            <a:extLst>
              <a:ext uri="{FF2B5EF4-FFF2-40B4-BE49-F238E27FC236}">
                <a16:creationId xmlns:a16="http://schemas.microsoft.com/office/drawing/2014/main" id="{954E0237-7056-75DC-38EF-1EEED1BD469F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Logique de calcul</a:t>
            </a:r>
          </a:p>
        </p:txBody>
      </p:sp>
    </p:spTree>
    <p:extLst>
      <p:ext uri="{BB962C8B-B14F-4D97-AF65-F5344CB8AC3E}">
        <p14:creationId xmlns:p14="http://schemas.microsoft.com/office/powerpoint/2010/main" val="3990644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2BE6A307-51C6-5DAD-7295-74B20707F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026" y="2190135"/>
            <a:ext cx="3667125" cy="174307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C594190C-B731-3DF5-C2BE-F6EACD36452F}"/>
              </a:ext>
            </a:extLst>
          </p:cNvPr>
          <p:cNvSpPr txBox="1"/>
          <p:nvPr/>
        </p:nvSpPr>
        <p:spPr>
          <a:xfrm>
            <a:off x="4943015" y="4607130"/>
            <a:ext cx="2340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Matrice Dangers / Scénarios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FFFF6C1-249B-DB88-549F-A7FE0E243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907" y="4066961"/>
            <a:ext cx="1600200" cy="211455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45EEA03C-D6A9-E03A-91A8-2A1760366FC2}"/>
              </a:ext>
            </a:extLst>
          </p:cNvPr>
          <p:cNvSpPr txBox="1"/>
          <p:nvPr/>
        </p:nvSpPr>
        <p:spPr>
          <a:xfrm>
            <a:off x="5540477" y="2571135"/>
            <a:ext cx="2340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Valorisé  1, 9, 30, 100</a:t>
            </a:r>
          </a:p>
          <a:p>
            <a:endParaRPr lang="fr-FR" dirty="0"/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06AA2154-5750-7733-04F0-3F108743D2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80299"/>
              </p:ext>
            </p:extLst>
          </p:nvPr>
        </p:nvGraphicFramePr>
        <p:xfrm>
          <a:off x="6113054" y="1809135"/>
          <a:ext cx="787400" cy="762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7400">
                  <a:extLst>
                    <a:ext uri="{9D8B030D-6E8A-4147-A177-3AD203B41FA5}">
                      <a16:colId xmlns:a16="http://schemas.microsoft.com/office/drawing/2014/main" val="45724633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Négligeable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766974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Limité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141337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>
                          <a:effectLst/>
                        </a:rPr>
                        <a:t>Important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758311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u="none" strike="noStrike" dirty="0">
                          <a:effectLst/>
                        </a:rPr>
                        <a:t>Critique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97853666"/>
                  </a:ext>
                </a:extLst>
              </a:tr>
            </a:tbl>
          </a:graphicData>
        </a:graphic>
      </p:graphicFrame>
      <p:sp>
        <p:nvSpPr>
          <p:cNvPr id="7" name="Titre 4">
            <a:extLst>
              <a:ext uri="{FF2B5EF4-FFF2-40B4-BE49-F238E27FC236}">
                <a16:creationId xmlns:a16="http://schemas.microsoft.com/office/drawing/2014/main" id="{FA2EBD4F-3A9E-D17C-ABE0-42AFB333E7F8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Matrice des Dangers</a:t>
            </a:r>
          </a:p>
        </p:txBody>
      </p:sp>
    </p:spTree>
    <p:extLst>
      <p:ext uri="{BB962C8B-B14F-4D97-AF65-F5344CB8AC3E}">
        <p14:creationId xmlns:p14="http://schemas.microsoft.com/office/powerpoint/2010/main" val="2424124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0D4EBB3-64A3-1061-FECF-F11202241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937" y="1899874"/>
            <a:ext cx="3667125" cy="212407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261A5A01-73AA-9B99-FFA8-755B1074F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570" y="2168244"/>
            <a:ext cx="4305901" cy="108600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28BBC0DD-585A-586A-C649-7433628349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7464" y="4128606"/>
            <a:ext cx="2409825" cy="211455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CBB4944-9432-2D73-7646-A8D5BBDE4519}"/>
              </a:ext>
            </a:extLst>
          </p:cNvPr>
          <p:cNvSpPr txBox="1"/>
          <p:nvPr/>
        </p:nvSpPr>
        <p:spPr>
          <a:xfrm>
            <a:off x="4943015" y="4607130"/>
            <a:ext cx="23400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Matrice Scénarios / Mesures</a:t>
            </a:r>
          </a:p>
        </p:txBody>
      </p:sp>
      <p:sp>
        <p:nvSpPr>
          <p:cNvPr id="8" name="Titre 4">
            <a:extLst>
              <a:ext uri="{FF2B5EF4-FFF2-40B4-BE49-F238E27FC236}">
                <a16:creationId xmlns:a16="http://schemas.microsoft.com/office/drawing/2014/main" id="{ACE70AA0-7CF4-3D29-4574-C092DB4AD5BA}"/>
              </a:ext>
            </a:extLst>
          </p:cNvPr>
          <p:cNvSpPr txBox="1">
            <a:spLocks/>
          </p:cNvSpPr>
          <p:nvPr/>
        </p:nvSpPr>
        <p:spPr>
          <a:xfrm>
            <a:off x="295276" y="1177564"/>
            <a:ext cx="8582024" cy="8147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6B5C51"/>
                </a:solidFill>
                <a:latin typeface="TeXGyreAdventor" panose="00000500000000000000" pitchFamily="50" charset="0"/>
                <a:ea typeface="+mj-ea"/>
                <a:cs typeface="+mj-cs"/>
              </a:defRPr>
            </a:lvl1pPr>
          </a:lstStyle>
          <a:p>
            <a:pPr algn="l"/>
            <a:r>
              <a:rPr lang="fr-FR" sz="28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Matrice des Mesures</a:t>
            </a:r>
          </a:p>
        </p:txBody>
      </p:sp>
    </p:spTree>
    <p:extLst>
      <p:ext uri="{BB962C8B-B14F-4D97-AF65-F5344CB8AC3E}">
        <p14:creationId xmlns:p14="http://schemas.microsoft.com/office/powerpoint/2010/main" val="681037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697935"/>
            <a:ext cx="7772400" cy="1470025"/>
          </a:xfrm>
        </p:spPr>
        <p:txBody>
          <a:bodyPr>
            <a:normAutofit/>
          </a:bodyPr>
          <a:lstStyle/>
          <a:p>
            <a:r>
              <a:rPr lang="fr-FR" sz="3200" dirty="0"/>
              <a:t>Merci pour votre écoute</a:t>
            </a:r>
            <a:br>
              <a:rPr lang="fr-FR" sz="3200" dirty="0"/>
            </a:br>
            <a:r>
              <a:rPr lang="fr-FR" sz="3200" dirty="0"/>
              <a:t>et à bientôt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326" y="3416393"/>
            <a:ext cx="1807348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2757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12296</TotalTime>
  <Words>106</Words>
  <Application>Microsoft Office PowerPoint</Application>
  <PresentationFormat>Affichage à l'écran (4:3)</PresentationFormat>
  <Paragraphs>33</Paragraphs>
  <Slides>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4" baseType="lpstr">
      <vt:lpstr>TeXGyreAdventor</vt:lpstr>
      <vt:lpstr>Cambria Math</vt:lpstr>
      <vt:lpstr>Arial</vt:lpstr>
      <vt:lpstr>Calibri</vt:lpstr>
      <vt:lpstr>Thème Office</vt:lpstr>
      <vt:lpstr>Présentation PowerPoint</vt:lpstr>
      <vt:lpstr>METHODE Cyberisq</vt:lpstr>
      <vt:lpstr>Présentation PowerPoint</vt:lpstr>
      <vt:lpstr>METHODE Cyberisq</vt:lpstr>
      <vt:lpstr>Présentation PowerPoint</vt:lpstr>
      <vt:lpstr>Présentation PowerPoint</vt:lpstr>
      <vt:lpstr>Présentation PowerPoint</vt:lpstr>
      <vt:lpstr>Présentation PowerPoint</vt:lpstr>
      <vt:lpstr>Merci pour votre écoute et à bientôt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 BROSSARD</dc:creator>
  <cp:lastModifiedBy>Damien ALEXANDRE</cp:lastModifiedBy>
  <cp:revision>511</cp:revision>
  <cp:lastPrinted>2017-05-23T08:21:49Z</cp:lastPrinted>
  <dcterms:created xsi:type="dcterms:W3CDTF">2016-02-26T09:30:35Z</dcterms:created>
  <dcterms:modified xsi:type="dcterms:W3CDTF">2023-05-31T07:32:25Z</dcterms:modified>
</cp:coreProperties>
</file>