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600" r:id="rId3"/>
    <p:sldId id="603" r:id="rId4"/>
    <p:sldId id="604" r:id="rId5"/>
    <p:sldId id="607" r:id="rId6"/>
    <p:sldId id="608" r:id="rId7"/>
    <p:sldId id="610" r:id="rId8"/>
    <p:sldId id="609" r:id="rId9"/>
    <p:sldId id="611" r:id="rId10"/>
    <p:sldId id="290" r:id="rId11"/>
  </p:sldIdLst>
  <p:sldSz cx="9144000" cy="6858000" type="screen4x3"/>
  <p:notesSz cx="6797675" cy="9928225"/>
  <p:embeddedFontLst>
    <p:embeddedFont>
      <p:font typeface="Arial Narrow" panose="020B0606020202030204" pitchFamily="34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TeXGyreAdventor" panose="020B0604020202020204" charset="0"/>
      <p:regular r:id="rId22"/>
      <p:bold r:id="rId23"/>
      <p:italic r:id="rId24"/>
      <p:boldItalic r:id="rId25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mien ALEXANDRE" initials="DA" lastIdx="4" clrIdx="0">
    <p:extLst>
      <p:ext uri="{19B8F6BF-5375-455C-9EA6-DF929625EA0E}">
        <p15:presenceInfo xmlns:p15="http://schemas.microsoft.com/office/powerpoint/2012/main" userId="90daf33915bc327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922B"/>
    <a:srgbClr val="C33D3A"/>
    <a:srgbClr val="C43A37"/>
    <a:srgbClr val="34ADCC"/>
    <a:srgbClr val="FFC000"/>
    <a:srgbClr val="4F81BD"/>
    <a:srgbClr val="A5A5A5"/>
    <a:srgbClr val="ED7D31"/>
    <a:srgbClr val="233284"/>
    <a:srgbClr val="ED71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80" autoAdjust="0"/>
    <p:restoredTop sz="86692" autoAdjust="0"/>
  </p:normalViewPr>
  <p:slideViewPr>
    <p:cSldViewPr snapToGrid="0" snapToObjects="1">
      <p:cViewPr varScale="1">
        <p:scale>
          <a:sx n="98" d="100"/>
          <a:sy n="98" d="100"/>
        </p:scale>
        <p:origin x="23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320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A8F6-1F09-4C4E-B3A0-87AF79151F13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1E9B6-7FE9-554F-B5CF-D43C296244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0571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A9695-8D7C-4B2A-88D6-1B09CE257A38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88520-7F41-43BE-9D58-822445E23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27118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3476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9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8038750" cy="1470025"/>
          </a:xfrm>
        </p:spPr>
        <p:txBody>
          <a:bodyPr/>
          <a:lstStyle>
            <a:lvl1pPr algn="l">
              <a:defRPr b="1">
                <a:solidFill>
                  <a:srgbClr val="003D6F"/>
                </a:solidFill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02734" y="2865437"/>
            <a:ext cx="8021816" cy="95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2A6C9E"/>
                </a:solidFill>
                <a:latin typeface="TeXGyreAdventor" panose="000005000000000000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F78D-6D02-8548-954B-D8F5C99B021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 descr="Capture d’écran 2016-02-25 à 18.40.19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-25167" y="4018455"/>
            <a:ext cx="9211112" cy="285632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0"/>
            <a:ext cx="9144001" cy="1213556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33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eXGyreAdventor" panose="000005000000000000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5D4B2-5CFE-4E8F-AD9E-1F5C45D36D1F}" type="datetime1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38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  <a:lvl2pPr>
              <a:defRPr>
                <a:latin typeface="TeXGyreAdventor" panose="00000500000000000000" pitchFamily="50" charset="0"/>
              </a:defRPr>
            </a:lvl2pPr>
            <a:lvl3pPr>
              <a:defRPr>
                <a:latin typeface="TeXGyreAdventor" panose="00000500000000000000" pitchFamily="50" charset="0"/>
              </a:defRPr>
            </a:lvl3pPr>
            <a:lvl4pPr>
              <a:defRPr>
                <a:latin typeface="TeXGyreAdventor" panose="00000500000000000000" pitchFamily="50" charset="0"/>
              </a:defRPr>
            </a:lvl4pPr>
            <a:lvl5pPr>
              <a:defRPr>
                <a:latin typeface="TeXGyreAdventor" panose="00000500000000000000" pitchFamily="50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F5BE4FD9-D767-4FC4-9755-DF26867311DD}" type="datetime1">
              <a:rPr lang="fr-FR" smtClean="0"/>
              <a:t>31/05/2023</a:t>
            </a:fld>
            <a:endParaRPr lang="fr-FR"/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5409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eXGyreAdventor" panose="000005000000000000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8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73DF8973-7367-4873-AB9B-C2D8E0CDEA3D}" type="datetime1">
              <a:rPr lang="fr-FR" smtClean="0"/>
              <a:t>31/05/2023</a:t>
            </a:fld>
            <a:endParaRPr lang="fr-FR"/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006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3593" y="779635"/>
            <a:ext cx="8099763" cy="814752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eXGyreAdventor" panose="00000500000000000000" pitchFamily="50" charset="0"/>
              </a:defRPr>
            </a:lvl1pPr>
            <a:lvl2pPr>
              <a:defRPr sz="2400">
                <a:latin typeface="TeXGyreAdventor" panose="00000500000000000000" pitchFamily="50" charset="0"/>
              </a:defRPr>
            </a:lvl2pPr>
            <a:lvl3pPr>
              <a:defRPr sz="2000">
                <a:latin typeface="TeXGyreAdventor" panose="00000500000000000000" pitchFamily="50" charset="0"/>
              </a:defRPr>
            </a:lvl3pPr>
            <a:lvl4pPr>
              <a:defRPr sz="1800">
                <a:latin typeface="TeXGyreAdventor" panose="00000500000000000000" pitchFamily="50" charset="0"/>
              </a:defRPr>
            </a:lvl4pPr>
            <a:lvl5pPr>
              <a:defRPr sz="1800">
                <a:latin typeface="TeXGyreAdventor" panose="00000500000000000000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eXGyreAdventor" panose="00000500000000000000" pitchFamily="50" charset="0"/>
              </a:defRPr>
            </a:lvl1pPr>
            <a:lvl2pPr>
              <a:defRPr sz="2400">
                <a:latin typeface="TeXGyreAdventor" panose="00000500000000000000" pitchFamily="50" charset="0"/>
              </a:defRPr>
            </a:lvl2pPr>
            <a:lvl3pPr>
              <a:defRPr sz="2000">
                <a:latin typeface="TeXGyreAdventor" panose="00000500000000000000" pitchFamily="50" charset="0"/>
              </a:defRPr>
            </a:lvl3pPr>
            <a:lvl4pPr>
              <a:defRPr sz="1800">
                <a:latin typeface="TeXGyreAdventor" panose="00000500000000000000" pitchFamily="50" charset="0"/>
              </a:defRPr>
            </a:lvl4pPr>
            <a:lvl5pPr>
              <a:defRPr sz="1800">
                <a:latin typeface="TeXGyreAdventor" panose="00000500000000000000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0D944356-3585-4988-9F80-37185045CECB}" type="datetime1">
              <a:rPr lang="fr-FR" smtClean="0"/>
              <a:t>31/05/2023</a:t>
            </a:fld>
            <a:endParaRPr lang="fr-FR"/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466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F721BA04-6966-4FB8-A10E-CF8612410BD8}" type="datetime1">
              <a:rPr lang="fr-FR" smtClean="0"/>
              <a:t>31/05/2023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5145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FFCDBC0C-734C-4D74-87F2-7B5493387417}" type="datetime1">
              <a:rPr lang="fr-FR" smtClean="0"/>
              <a:t>31/05/2023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747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1086555"/>
            <a:ext cx="5486400" cy="36410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TeXGyreAdventor" panose="00000500000000000000" pitchFamily="5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C618E-308E-4461-B6BA-578A206E6F70}" type="datetime1">
              <a:rPr lang="fr-FR" smtClean="0"/>
              <a:t>31/05/2023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885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189501" y="5832217"/>
            <a:ext cx="2979159" cy="1050441"/>
          </a:xfrm>
          <a:prstGeom prst="rect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eXGyreAdventor" panose="00000500000000000000" pitchFamily="50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87036" y="1329964"/>
            <a:ext cx="8099763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87037" y="2600020"/>
            <a:ext cx="4312926" cy="2911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667624" y="63527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FFFFFF"/>
                </a:solidFill>
                <a:latin typeface="TeXGyreAdventor" panose="00000500000000000000" pitchFamily="50" charset="0"/>
              </a:defRPr>
            </a:lvl1pPr>
          </a:lstStyle>
          <a:p>
            <a:fld id="{64175397-4DCE-4902-BCA8-B8F8C19D6684}" type="datetime1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89500" y="6173787"/>
            <a:ext cx="26945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764865" y="6370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Parallélogramme 8"/>
          <p:cNvSpPr/>
          <p:nvPr userDrawn="1"/>
        </p:nvSpPr>
        <p:spPr>
          <a:xfrm>
            <a:off x="-23954" y="395384"/>
            <a:ext cx="4923917" cy="383413"/>
          </a:xfrm>
          <a:custGeom>
            <a:avLst/>
            <a:gdLst>
              <a:gd name="connsiteX0" fmla="*/ 0 w 5463038"/>
              <a:gd name="connsiteY0" fmla="*/ 383413 h 383413"/>
              <a:gd name="connsiteX1" fmla="*/ 155754 w 5463038"/>
              <a:gd name="connsiteY1" fmla="*/ 0 h 383413"/>
              <a:gd name="connsiteX2" fmla="*/ 5463038 w 5463038"/>
              <a:gd name="connsiteY2" fmla="*/ 0 h 383413"/>
              <a:gd name="connsiteX3" fmla="*/ 5307284 w 5463038"/>
              <a:gd name="connsiteY3" fmla="*/ 383413 h 383413"/>
              <a:gd name="connsiteX4" fmla="*/ 0 w 5463038"/>
              <a:gd name="connsiteY4" fmla="*/ 383413 h 383413"/>
              <a:gd name="connsiteX0" fmla="*/ 13579 w 5307284"/>
              <a:gd name="connsiteY0" fmla="*/ 383413 h 383413"/>
              <a:gd name="connsiteX1" fmla="*/ 0 w 5307284"/>
              <a:gd name="connsiteY1" fmla="*/ 0 h 383413"/>
              <a:gd name="connsiteX2" fmla="*/ 5307284 w 5307284"/>
              <a:gd name="connsiteY2" fmla="*/ 0 h 383413"/>
              <a:gd name="connsiteX3" fmla="*/ 5151530 w 5307284"/>
              <a:gd name="connsiteY3" fmla="*/ 383413 h 383413"/>
              <a:gd name="connsiteX4" fmla="*/ 13579 w 5307284"/>
              <a:gd name="connsiteY4" fmla="*/ 383413 h 38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7284" h="383413">
                <a:moveTo>
                  <a:pt x="13579" y="383413"/>
                </a:moveTo>
                <a:lnTo>
                  <a:pt x="0" y="0"/>
                </a:lnTo>
                <a:lnTo>
                  <a:pt x="5307284" y="0"/>
                </a:lnTo>
                <a:lnTo>
                  <a:pt x="5151530" y="383413"/>
                </a:lnTo>
                <a:lnTo>
                  <a:pt x="13579" y="383413"/>
                </a:lnTo>
                <a:close/>
              </a:path>
            </a:pathLst>
          </a:custGeom>
          <a:solidFill>
            <a:srgbClr val="1E598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MADIS Cyber et </a:t>
            </a:r>
            <a:r>
              <a:rPr lang="fr-FR" dirty="0" err="1"/>
              <a:t>Cyberisq</a:t>
            </a:r>
            <a:r>
              <a:rPr lang="fr-FR" dirty="0"/>
              <a:t>– Animation 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4080"/>
            <a:ext cx="6408932" cy="421199"/>
          </a:xfrm>
          <a:prstGeom prst="rect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Lune 14"/>
          <p:cNvSpPr/>
          <p:nvPr userDrawn="1"/>
        </p:nvSpPr>
        <p:spPr>
          <a:xfrm rot="14713247">
            <a:off x="5320652" y="5636782"/>
            <a:ext cx="561579" cy="1549513"/>
          </a:xfrm>
          <a:prstGeom prst="moon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 userDrawn="1"/>
        </p:nvSpPr>
        <p:spPr>
          <a:xfrm>
            <a:off x="6020495" y="6117713"/>
            <a:ext cx="383975" cy="421199"/>
          </a:xfrm>
          <a:prstGeom prst="rect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eXGyreAdventor" panose="00000500000000000000" pitchFamily="50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86A1C96-A1ED-7E95-EDF4-D43CE9201FB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585714" y="0"/>
            <a:ext cx="1558286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2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7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B5C5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1E598E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D5F5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D5F5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D5F5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D5F5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2">
            <a:extLst>
              <a:ext uri="{FF2B5EF4-FFF2-40B4-BE49-F238E27FC236}">
                <a16:creationId xmlns:a16="http://schemas.microsoft.com/office/drawing/2014/main" id="{6341937F-6AC1-FA98-8606-8FD94D4A9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1408213"/>
            <a:ext cx="8021816" cy="1470024"/>
          </a:xfrm>
        </p:spPr>
        <p:txBody>
          <a:bodyPr>
            <a:normAutofit/>
          </a:bodyPr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sz="2400" dirty="0"/>
              <a:t>Animations </a:t>
            </a:r>
            <a:r>
              <a:rPr lang="fr-FR" sz="2400"/>
              <a:t>et organisation</a:t>
            </a:r>
            <a:endParaRPr lang="fr-FR" sz="2400" dirty="0"/>
          </a:p>
          <a:p>
            <a:pPr algn="ctr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73635BD-BB4D-60CA-1F36-C45871AB1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572" y="-1"/>
            <a:ext cx="467485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21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697935"/>
            <a:ext cx="7772400" cy="1470025"/>
          </a:xfrm>
        </p:spPr>
        <p:txBody>
          <a:bodyPr>
            <a:normAutofit/>
          </a:bodyPr>
          <a:lstStyle/>
          <a:p>
            <a:r>
              <a:rPr lang="fr-FR" sz="3200" dirty="0"/>
              <a:t>Merci pour votre écoute</a:t>
            </a:r>
            <a:br>
              <a:rPr lang="fr-FR" sz="3200" dirty="0"/>
            </a:br>
            <a:r>
              <a:rPr lang="fr-FR" sz="3200" dirty="0"/>
              <a:t>et à bientôt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326" y="3416393"/>
            <a:ext cx="1807348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275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1077538"/>
            <a:ext cx="7772400" cy="1203325"/>
          </a:xfrm>
        </p:spPr>
        <p:txBody>
          <a:bodyPr/>
          <a:lstStyle/>
          <a:p>
            <a:r>
              <a:rPr lang="fr-FR" dirty="0"/>
              <a:t>PLAN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2095927"/>
            <a:ext cx="7772400" cy="4541178"/>
          </a:xfrm>
        </p:spPr>
        <p:txBody>
          <a:bodyPr anchor="t">
            <a:normAutofit/>
          </a:bodyPr>
          <a:lstStyle/>
          <a:p>
            <a:r>
              <a:rPr lang="fr-FR" sz="2000" b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ANIMATION DE LA SEANCE</a:t>
            </a:r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Gestion des accès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Support d’animation</a:t>
            </a:r>
          </a:p>
          <a:p>
            <a:endParaRPr lang="fr-FR" sz="20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Questionnaire préalable / matrice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Processus RSSI Mutualisé</a:t>
            </a:r>
          </a:p>
          <a:p>
            <a:pPr lvl="1"/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IMPACTS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Déploiement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Mise en œuvre </a:t>
            </a:r>
          </a:p>
          <a:p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264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/>
          </a:bodyPr>
          <a:lstStyle/>
          <a:p>
            <a:r>
              <a:rPr lang="fr-FR" dirty="0"/>
              <a:t>ANIMATION DE LA SEANCE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Gestion des accès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Support d’animation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060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/>
          </a:bodyPr>
          <a:lstStyle/>
          <a:p>
            <a:r>
              <a:rPr lang="fr-FR" dirty="0"/>
              <a:t>ANIMATION DE LA SEANCE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Gestion des accès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Support d’animation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05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/>
          </a:bodyPr>
          <a:lstStyle/>
          <a:p>
            <a:r>
              <a:rPr lang="fr-FR" dirty="0"/>
              <a:t>ORGANISATION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Questionnaire préalable / matrice de décision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Processus 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97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/>
          </a:bodyPr>
          <a:lstStyle/>
          <a:p>
            <a:r>
              <a:rPr lang="fr-FR" dirty="0"/>
              <a:t>ORGANISATION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Questionnaire préalable / matrice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Processus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236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81918E9-D046-D99C-ABA3-35A7D7E3C268}"/>
              </a:ext>
            </a:extLst>
          </p:cNvPr>
          <p:cNvSpPr txBox="1"/>
          <p:nvPr/>
        </p:nvSpPr>
        <p:spPr>
          <a:xfrm>
            <a:off x="2487561" y="2821858"/>
            <a:ext cx="4513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QUESTIONNAIRE</a:t>
            </a:r>
          </a:p>
        </p:txBody>
      </p:sp>
    </p:spTree>
    <p:extLst>
      <p:ext uri="{BB962C8B-B14F-4D97-AF65-F5344CB8AC3E}">
        <p14:creationId xmlns:p14="http://schemas.microsoft.com/office/powerpoint/2010/main" val="36927398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7D4A1169-924B-59C7-118B-ADB3448E9C61}"/>
              </a:ext>
            </a:extLst>
          </p:cNvPr>
          <p:cNvSpPr txBox="1"/>
          <p:nvPr/>
        </p:nvSpPr>
        <p:spPr>
          <a:xfrm>
            <a:off x="6115053" y="3733495"/>
            <a:ext cx="23431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rgbClr val="1E598E"/>
                </a:solidFill>
                <a:latin typeface="Arial Narrow" panose="020B0606020202030204" pitchFamily="34" charset="0"/>
              </a:rPr>
              <a:t>Vue globale</a:t>
            </a:r>
          </a:p>
          <a:p>
            <a:r>
              <a:rPr lang="fr-FR" sz="1200" dirty="0">
                <a:solidFill>
                  <a:srgbClr val="1E598E"/>
                </a:solidFill>
                <a:latin typeface="Arial Narrow" panose="020B0606020202030204" pitchFamily="34" charset="0"/>
              </a:rPr>
              <a:t>5 processus pour gérer le dispositif</a:t>
            </a:r>
          </a:p>
        </p:txBody>
      </p:sp>
      <p:sp>
        <p:nvSpPr>
          <p:cNvPr id="3" name="Accolade fermante 2">
            <a:extLst>
              <a:ext uri="{FF2B5EF4-FFF2-40B4-BE49-F238E27FC236}">
                <a16:creationId xmlns:a16="http://schemas.microsoft.com/office/drawing/2014/main" id="{AD51DDFD-F213-BFD9-8A27-C3F4C69D5E84}"/>
              </a:ext>
            </a:extLst>
          </p:cNvPr>
          <p:cNvSpPr/>
          <p:nvPr/>
        </p:nvSpPr>
        <p:spPr>
          <a:xfrm>
            <a:off x="5638800" y="1886358"/>
            <a:ext cx="209550" cy="437038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4">
            <a:extLst>
              <a:ext uri="{FF2B5EF4-FFF2-40B4-BE49-F238E27FC236}">
                <a16:creationId xmlns:a16="http://schemas.microsoft.com/office/drawing/2014/main" id="{D1C4FDD6-3D28-EA7F-6678-997AFCA5E3D6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Description des processus</a:t>
            </a:r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2DE9075D-2CAE-4AE2-B8F5-F57651849239}"/>
              </a:ext>
            </a:extLst>
          </p:cNvPr>
          <p:cNvSpPr/>
          <p:nvPr/>
        </p:nvSpPr>
        <p:spPr>
          <a:xfrm>
            <a:off x="1343024" y="1992316"/>
            <a:ext cx="2781301" cy="542925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Processus Comprendre et agir</a:t>
            </a:r>
          </a:p>
        </p:txBody>
      </p:sp>
      <p:sp>
        <p:nvSpPr>
          <p:cNvPr id="6" name="Flèche : droite 5">
            <a:extLst>
              <a:ext uri="{FF2B5EF4-FFF2-40B4-BE49-F238E27FC236}">
                <a16:creationId xmlns:a16="http://schemas.microsoft.com/office/drawing/2014/main" id="{35A1C52F-F284-56DE-1F73-24F10825C2AE}"/>
              </a:ext>
            </a:extLst>
          </p:cNvPr>
          <p:cNvSpPr/>
          <p:nvPr/>
        </p:nvSpPr>
        <p:spPr>
          <a:xfrm>
            <a:off x="1343024" y="2801941"/>
            <a:ext cx="2781301" cy="542925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Processus Maintenir la vigilance</a:t>
            </a:r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0734349E-E99F-7136-CEB6-BFAB5A97FCDA}"/>
              </a:ext>
            </a:extLst>
          </p:cNvPr>
          <p:cNvSpPr/>
          <p:nvPr/>
        </p:nvSpPr>
        <p:spPr>
          <a:xfrm>
            <a:off x="1343024" y="3611566"/>
            <a:ext cx="2781301" cy="542925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Processus gérer les demandes</a:t>
            </a:r>
          </a:p>
        </p:txBody>
      </p:sp>
      <p:sp>
        <p:nvSpPr>
          <p:cNvPr id="8" name="Flèche : droite 7">
            <a:extLst>
              <a:ext uri="{FF2B5EF4-FFF2-40B4-BE49-F238E27FC236}">
                <a16:creationId xmlns:a16="http://schemas.microsoft.com/office/drawing/2014/main" id="{AA35FD08-02BB-2DDA-30F2-7DA3215379FB}"/>
              </a:ext>
            </a:extLst>
          </p:cNvPr>
          <p:cNvSpPr/>
          <p:nvPr/>
        </p:nvSpPr>
        <p:spPr>
          <a:xfrm>
            <a:off x="1343024" y="4421191"/>
            <a:ext cx="2781301" cy="542925"/>
          </a:xfrm>
          <a:prstGeom prst="rightArrow">
            <a:avLst/>
          </a:prstGeom>
          <a:solidFill>
            <a:srgbClr val="FFC000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Processus informer</a:t>
            </a: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5451F343-FB58-B680-AFF3-14D39C49DCA6}"/>
              </a:ext>
            </a:extLst>
          </p:cNvPr>
          <p:cNvSpPr/>
          <p:nvPr/>
        </p:nvSpPr>
        <p:spPr>
          <a:xfrm>
            <a:off x="1343024" y="5230816"/>
            <a:ext cx="2781301" cy="54292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>
                <a:solidFill>
                  <a:schemeClr val="tx1"/>
                </a:solidFill>
              </a:rPr>
              <a:t>Processus piloter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6787AB2-1547-9843-0985-35FBADEEB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33" y="2033669"/>
            <a:ext cx="829600" cy="612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F591543-7074-23BE-E829-BF1C325D35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33" y="2829802"/>
            <a:ext cx="829600" cy="612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28FE58C2-E50F-C165-452B-B493D63FE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428" y="3658328"/>
            <a:ext cx="792380" cy="612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7C4E44F4-353C-F4C1-B368-F92FF830AC8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75322" y="4443417"/>
            <a:ext cx="580209" cy="612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0A5DDFC-50BA-49BF-17C6-91D71564945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75322" y="5249857"/>
            <a:ext cx="580209" cy="612000"/>
          </a:xfrm>
          <a:prstGeom prst="rect">
            <a:avLst/>
          </a:prstGeom>
        </p:spPr>
      </p:pic>
      <p:sp>
        <p:nvSpPr>
          <p:cNvPr id="15" name="Organigramme : Document 14">
            <a:extLst>
              <a:ext uri="{FF2B5EF4-FFF2-40B4-BE49-F238E27FC236}">
                <a16:creationId xmlns:a16="http://schemas.microsoft.com/office/drawing/2014/main" id="{D74B1F70-BF36-C489-07DE-9270D07D0BCF}"/>
              </a:ext>
            </a:extLst>
          </p:cNvPr>
          <p:cNvSpPr/>
          <p:nvPr/>
        </p:nvSpPr>
        <p:spPr>
          <a:xfrm>
            <a:off x="4305300" y="1957779"/>
            <a:ext cx="1152525" cy="612000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</a:rPr>
              <a:t>Dossier de sécurité</a:t>
            </a:r>
          </a:p>
        </p:txBody>
      </p:sp>
      <p:sp>
        <p:nvSpPr>
          <p:cNvPr id="16" name="Organigramme : Document 15">
            <a:extLst>
              <a:ext uri="{FF2B5EF4-FFF2-40B4-BE49-F238E27FC236}">
                <a16:creationId xmlns:a16="http://schemas.microsoft.com/office/drawing/2014/main" id="{5E4637F4-3E4B-7311-EA08-3A4DF0751610}"/>
              </a:ext>
            </a:extLst>
          </p:cNvPr>
          <p:cNvSpPr/>
          <p:nvPr/>
        </p:nvSpPr>
        <p:spPr>
          <a:xfrm>
            <a:off x="4305299" y="2829802"/>
            <a:ext cx="1152525" cy="612000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</a:rPr>
              <a:t>Dossier de sécurité</a:t>
            </a:r>
          </a:p>
          <a:p>
            <a:pPr algn="ctr"/>
            <a:r>
              <a:rPr lang="fr-FR" sz="1200" b="1" dirty="0">
                <a:solidFill>
                  <a:schemeClr val="tx1"/>
                </a:solidFill>
              </a:rPr>
              <a:t> mis à jour</a:t>
            </a:r>
          </a:p>
        </p:txBody>
      </p:sp>
      <p:sp>
        <p:nvSpPr>
          <p:cNvPr id="17" name="Organigramme : Document 16">
            <a:extLst>
              <a:ext uri="{FF2B5EF4-FFF2-40B4-BE49-F238E27FC236}">
                <a16:creationId xmlns:a16="http://schemas.microsoft.com/office/drawing/2014/main" id="{8686CBEE-A5E4-0E83-729C-A3ACA3B358EB}"/>
              </a:ext>
            </a:extLst>
          </p:cNvPr>
          <p:cNvSpPr/>
          <p:nvPr/>
        </p:nvSpPr>
        <p:spPr>
          <a:xfrm>
            <a:off x="4305300" y="5205722"/>
            <a:ext cx="1152525" cy="1176027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</a:rPr>
              <a:t>Collectivité</a:t>
            </a:r>
          </a:p>
          <a:p>
            <a:pPr algn="ctr"/>
            <a:r>
              <a:rPr lang="fr-FR" sz="1200" b="1" dirty="0">
                <a:solidFill>
                  <a:schemeClr val="tx1"/>
                </a:solidFill>
              </a:rPr>
              <a:t>Utilisateur</a:t>
            </a:r>
          </a:p>
          <a:p>
            <a:pPr algn="ctr"/>
            <a:r>
              <a:rPr lang="fr-FR" sz="1200" b="1" dirty="0">
                <a:solidFill>
                  <a:schemeClr val="tx1"/>
                </a:solidFill>
              </a:rPr>
              <a:t>indicateurs</a:t>
            </a:r>
          </a:p>
          <a:p>
            <a:pPr algn="ctr"/>
            <a:r>
              <a:rPr lang="fr-FR" sz="1200" b="1" dirty="0">
                <a:solidFill>
                  <a:schemeClr val="tx1"/>
                </a:solidFill>
              </a:rPr>
              <a:t>Base de connaissance</a:t>
            </a:r>
          </a:p>
        </p:txBody>
      </p:sp>
      <p:sp>
        <p:nvSpPr>
          <p:cNvPr id="18" name="Organigramme : Document 17">
            <a:extLst>
              <a:ext uri="{FF2B5EF4-FFF2-40B4-BE49-F238E27FC236}">
                <a16:creationId xmlns:a16="http://schemas.microsoft.com/office/drawing/2014/main" id="{3B348CEF-E22E-7223-FE09-A96E3ED23BDF}"/>
              </a:ext>
            </a:extLst>
          </p:cNvPr>
          <p:cNvSpPr/>
          <p:nvPr/>
        </p:nvSpPr>
        <p:spPr>
          <a:xfrm>
            <a:off x="4305300" y="4421191"/>
            <a:ext cx="1152525" cy="612000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</a:rPr>
              <a:t>Lettre d’information</a:t>
            </a:r>
          </a:p>
          <a:p>
            <a:pPr algn="ctr"/>
            <a:r>
              <a:rPr lang="fr-FR" sz="1200" b="1" dirty="0">
                <a:solidFill>
                  <a:schemeClr val="tx1"/>
                </a:solidFill>
              </a:rPr>
              <a:t>Alerte Cyber</a:t>
            </a:r>
          </a:p>
        </p:txBody>
      </p:sp>
      <p:sp>
        <p:nvSpPr>
          <p:cNvPr id="19" name="Organigramme : Document 18">
            <a:extLst>
              <a:ext uri="{FF2B5EF4-FFF2-40B4-BE49-F238E27FC236}">
                <a16:creationId xmlns:a16="http://schemas.microsoft.com/office/drawing/2014/main" id="{8468CE93-01AF-C22F-17FF-79385C34E0A7}"/>
              </a:ext>
            </a:extLst>
          </p:cNvPr>
          <p:cNvSpPr/>
          <p:nvPr/>
        </p:nvSpPr>
        <p:spPr>
          <a:xfrm>
            <a:off x="4305300" y="3658328"/>
            <a:ext cx="1152525" cy="612000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>
                <a:solidFill>
                  <a:schemeClr val="tx1"/>
                </a:solidFill>
              </a:rPr>
              <a:t>Traitement de la demande par l’OPSN</a:t>
            </a:r>
          </a:p>
        </p:txBody>
      </p:sp>
    </p:spTree>
    <p:extLst>
      <p:ext uri="{BB962C8B-B14F-4D97-AF65-F5344CB8AC3E}">
        <p14:creationId xmlns:p14="http://schemas.microsoft.com/office/powerpoint/2010/main" val="1866156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/>
          </a:bodyPr>
          <a:lstStyle/>
          <a:p>
            <a:r>
              <a:rPr lang="fr-FR" dirty="0"/>
              <a:t>impacts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Déploiement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Mise en œuvre</a:t>
            </a: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9356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12819</TotalTime>
  <Words>125</Words>
  <Application>Microsoft Office PowerPoint</Application>
  <PresentationFormat>Affichage à l'écran (4:3)</PresentationFormat>
  <Paragraphs>53</Paragraphs>
  <Slides>10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 Narrow</vt:lpstr>
      <vt:lpstr>TeXGyreAdventor</vt:lpstr>
      <vt:lpstr>Arial</vt:lpstr>
      <vt:lpstr>Calibri</vt:lpstr>
      <vt:lpstr>Thème Office</vt:lpstr>
      <vt:lpstr>Présentation PowerPoint</vt:lpstr>
      <vt:lpstr>PLAN</vt:lpstr>
      <vt:lpstr>ANIMATION DE LA SEANCE</vt:lpstr>
      <vt:lpstr>ANIMATION DE LA SEANCE</vt:lpstr>
      <vt:lpstr>ORGANISATION</vt:lpstr>
      <vt:lpstr>ORGANISATION</vt:lpstr>
      <vt:lpstr>Présentation PowerPoint</vt:lpstr>
      <vt:lpstr>Présentation PowerPoint</vt:lpstr>
      <vt:lpstr>impacts</vt:lpstr>
      <vt:lpstr>Merci pour votre écoute et à bientôt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 BROSSARD</dc:creator>
  <cp:lastModifiedBy>Damien ALEXANDRE</cp:lastModifiedBy>
  <cp:revision>511</cp:revision>
  <cp:lastPrinted>2017-05-23T08:21:49Z</cp:lastPrinted>
  <dcterms:created xsi:type="dcterms:W3CDTF">2016-02-26T09:30:35Z</dcterms:created>
  <dcterms:modified xsi:type="dcterms:W3CDTF">2023-05-31T07:33:22Z</dcterms:modified>
</cp:coreProperties>
</file>