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600" r:id="rId3"/>
    <p:sldId id="601" r:id="rId4"/>
    <p:sldId id="602" r:id="rId5"/>
    <p:sldId id="614" r:id="rId6"/>
    <p:sldId id="615" r:id="rId7"/>
    <p:sldId id="603" r:id="rId8"/>
    <p:sldId id="413" r:id="rId9"/>
    <p:sldId id="599" r:id="rId10"/>
    <p:sldId id="446" r:id="rId11"/>
    <p:sldId id="450" r:id="rId12"/>
    <p:sldId id="604" r:id="rId13"/>
    <p:sldId id="605" r:id="rId14"/>
    <p:sldId id="606" r:id="rId15"/>
    <p:sldId id="621" r:id="rId16"/>
    <p:sldId id="607" r:id="rId17"/>
    <p:sldId id="628" r:id="rId18"/>
    <p:sldId id="629" r:id="rId19"/>
    <p:sldId id="447" r:id="rId20"/>
    <p:sldId id="448" r:id="rId21"/>
    <p:sldId id="449" r:id="rId22"/>
    <p:sldId id="465" r:id="rId23"/>
    <p:sldId id="622" r:id="rId24"/>
    <p:sldId id="623" r:id="rId25"/>
    <p:sldId id="624" r:id="rId26"/>
    <p:sldId id="625" r:id="rId27"/>
    <p:sldId id="626" r:id="rId28"/>
    <p:sldId id="611" r:id="rId29"/>
    <p:sldId id="617" r:id="rId30"/>
    <p:sldId id="631" r:id="rId31"/>
    <p:sldId id="630" r:id="rId32"/>
    <p:sldId id="618" r:id="rId33"/>
    <p:sldId id="613" r:id="rId34"/>
    <p:sldId id="619" r:id="rId35"/>
    <p:sldId id="612" r:id="rId36"/>
    <p:sldId id="620" r:id="rId37"/>
    <p:sldId id="574" r:id="rId38"/>
    <p:sldId id="627" r:id="rId39"/>
    <p:sldId id="290" r:id="rId40"/>
  </p:sldIdLst>
  <p:sldSz cx="9144000" cy="6858000" type="screen4x3"/>
  <p:notesSz cx="6797675" cy="9928225"/>
  <p:embeddedFontLst>
    <p:embeddedFont>
      <p:font typeface="Arial Narrow" panose="020B0606020202030204" pitchFamily="34" charset="0"/>
      <p:regular r:id="rId43"/>
      <p:bold r:id="rId44"/>
      <p:italic r:id="rId45"/>
      <p:boldItalic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Roboto" panose="020B0604020202020204" charset="0"/>
      <p:regular r:id="rId51"/>
    </p:embeddedFont>
    <p:embeddedFont>
      <p:font typeface="TeXGyreAdventor" panose="020B0604020202020204" charset="0"/>
      <p:regular r:id="rId52"/>
      <p:bold r:id="rId53"/>
      <p:italic r:id="rId54"/>
      <p:boldItalic r:id="rId55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en ALEXANDRE" initials="DA" lastIdx="4" clrIdx="0">
    <p:extLst>
      <p:ext uri="{19B8F6BF-5375-455C-9EA6-DF929625EA0E}">
        <p15:presenceInfo xmlns:p15="http://schemas.microsoft.com/office/powerpoint/2012/main" userId="90daf33915bc327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22B"/>
    <a:srgbClr val="C33D3A"/>
    <a:srgbClr val="C43A37"/>
    <a:srgbClr val="34ADCC"/>
    <a:srgbClr val="FFC000"/>
    <a:srgbClr val="4F81BD"/>
    <a:srgbClr val="A5A5A5"/>
    <a:srgbClr val="ED7D31"/>
    <a:srgbClr val="233284"/>
    <a:srgbClr val="ED71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0" autoAdjust="0"/>
    <p:restoredTop sz="86692" autoAdjust="0"/>
  </p:normalViewPr>
  <p:slideViewPr>
    <p:cSldViewPr snapToGrid="0" snapToObjects="1">
      <p:cViewPr varScale="1">
        <p:scale>
          <a:sx n="98" d="100"/>
          <a:sy n="98" d="100"/>
        </p:scale>
        <p:origin x="23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320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A8F6-1F09-4C4E-B3A0-87AF79151F13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1E9B6-7FE9-554F-B5CF-D43C296244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0571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9695-8D7C-4B2A-88D6-1B09CE257A38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88520-7F41-43BE-9D58-822445E23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27118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3476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5973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dirty="0">
                <a:solidFill>
                  <a:srgbClr val="1E598E"/>
                </a:solidFill>
                <a:latin typeface="Arial Narrow" panose="020B0606020202030204" pitchFamily="34" charset="0"/>
              </a:rPr>
              <a:t>Mesure de protection</a:t>
            </a:r>
          </a:p>
          <a:p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4187994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dirty="0">
                <a:solidFill>
                  <a:srgbClr val="1E598E"/>
                </a:solidFill>
                <a:latin typeface="Arial Narrow" panose="020B0606020202030204" pitchFamily="34" charset="0"/>
              </a:rPr>
              <a:t>Mesure de protection</a:t>
            </a:r>
          </a:p>
          <a:p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3611398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9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8038750" cy="1470025"/>
          </a:xfrm>
        </p:spPr>
        <p:txBody>
          <a:bodyPr/>
          <a:lstStyle>
            <a:lvl1pPr algn="l">
              <a:defRPr b="1">
                <a:solidFill>
                  <a:srgbClr val="003D6F"/>
                </a:solidFill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02734" y="2865437"/>
            <a:ext cx="8021816" cy="95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A6C9E"/>
                </a:solidFill>
                <a:latin typeface="TeXGyreAdventor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F78D-6D02-8548-954B-D8F5C99B021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Capture d’écran 2016-02-25 à 18.40.19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25167" y="4018455"/>
            <a:ext cx="9211112" cy="285632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0"/>
            <a:ext cx="9144001" cy="121355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33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eXGyreAdventor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5D4B2-5CFE-4E8F-AD9E-1F5C45D36D1F}" type="datetime1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38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  <a:lvl2pPr>
              <a:defRPr>
                <a:latin typeface="TeXGyreAdventor" panose="00000500000000000000" pitchFamily="50" charset="0"/>
              </a:defRPr>
            </a:lvl2pPr>
            <a:lvl3pPr>
              <a:defRPr>
                <a:latin typeface="TeXGyreAdventor" panose="00000500000000000000" pitchFamily="50" charset="0"/>
              </a:defRPr>
            </a:lvl3pPr>
            <a:lvl4pPr>
              <a:defRPr>
                <a:latin typeface="TeXGyreAdventor" panose="00000500000000000000" pitchFamily="50" charset="0"/>
              </a:defRPr>
            </a:lvl4pPr>
            <a:lvl5pPr>
              <a:defRPr>
                <a:latin typeface="TeXGyreAdventor" panose="00000500000000000000" pitchFamily="50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5BE4FD9-D767-4FC4-9755-DF26867311DD}" type="datetime1">
              <a:rPr lang="fr-FR" smtClean="0"/>
              <a:t>31/05/2023</a:t>
            </a:fld>
            <a:endParaRPr 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540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eXGyreAdventor" panose="000005000000000000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8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73DF8973-7367-4873-AB9B-C2D8E0CDEA3D}" type="datetime1">
              <a:rPr lang="fr-FR" smtClean="0"/>
              <a:t>31/05/2023</a:t>
            </a:fld>
            <a:endParaRPr 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006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3593" y="779635"/>
            <a:ext cx="8099763" cy="814752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eXGyreAdventor" panose="00000500000000000000" pitchFamily="50" charset="0"/>
              </a:defRPr>
            </a:lvl1pPr>
            <a:lvl2pPr>
              <a:defRPr sz="2400">
                <a:latin typeface="TeXGyreAdventor" panose="00000500000000000000" pitchFamily="50" charset="0"/>
              </a:defRPr>
            </a:lvl2pPr>
            <a:lvl3pPr>
              <a:defRPr sz="2000">
                <a:latin typeface="TeXGyreAdventor" panose="00000500000000000000" pitchFamily="50" charset="0"/>
              </a:defRPr>
            </a:lvl3pPr>
            <a:lvl4pPr>
              <a:defRPr sz="1800">
                <a:latin typeface="TeXGyreAdventor" panose="00000500000000000000" pitchFamily="50" charset="0"/>
              </a:defRPr>
            </a:lvl4pPr>
            <a:lvl5pPr>
              <a:defRPr sz="1800">
                <a:latin typeface="TeXGyreAdventor" panose="00000500000000000000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eXGyreAdventor" panose="00000500000000000000" pitchFamily="50" charset="0"/>
              </a:defRPr>
            </a:lvl1pPr>
            <a:lvl2pPr>
              <a:defRPr sz="2400">
                <a:latin typeface="TeXGyreAdventor" panose="00000500000000000000" pitchFamily="50" charset="0"/>
              </a:defRPr>
            </a:lvl2pPr>
            <a:lvl3pPr>
              <a:defRPr sz="2000">
                <a:latin typeface="TeXGyreAdventor" panose="00000500000000000000" pitchFamily="50" charset="0"/>
              </a:defRPr>
            </a:lvl3pPr>
            <a:lvl4pPr>
              <a:defRPr sz="1800">
                <a:latin typeface="TeXGyreAdventor" panose="00000500000000000000" pitchFamily="50" charset="0"/>
              </a:defRPr>
            </a:lvl4pPr>
            <a:lvl5pPr>
              <a:defRPr sz="1800">
                <a:latin typeface="TeXGyreAdventor" panose="00000500000000000000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0D944356-3585-4988-9F80-37185045CECB}" type="datetime1">
              <a:rPr lang="fr-FR" smtClean="0"/>
              <a:t>31/05/2023</a:t>
            </a:fld>
            <a:endParaRPr lang="fr-FR"/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466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721BA04-6966-4FB8-A10E-CF8612410BD8}" type="datetime1">
              <a:rPr lang="fr-FR" smtClean="0"/>
              <a:t>31/05/2023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14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FCDBC0C-734C-4D74-87F2-7B5493387417}" type="datetime1">
              <a:rPr lang="fr-FR" smtClean="0"/>
              <a:t>31/05/2023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4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086555"/>
            <a:ext cx="5486400" cy="36410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TeXGyreAdventor" panose="00000500000000000000" pitchFamily="5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C618E-308E-4461-B6BA-578A206E6F70}" type="datetime1">
              <a:rPr lang="fr-FR" smtClean="0"/>
              <a:t>31/05/2023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88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89501" y="5832217"/>
            <a:ext cx="2979159" cy="1050441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eXGyreAdventor" panose="00000500000000000000" pitchFamily="50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7036" y="1329964"/>
            <a:ext cx="8099763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87037" y="2600020"/>
            <a:ext cx="4312926" cy="2911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667624" y="6352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fld id="{64175397-4DCE-4902-BCA8-B8F8C19D6684}" type="datetime1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89500" y="6173787"/>
            <a:ext cx="26945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764865" y="6370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Parallélogramme 8"/>
          <p:cNvSpPr/>
          <p:nvPr userDrawn="1"/>
        </p:nvSpPr>
        <p:spPr>
          <a:xfrm>
            <a:off x="-23954" y="395384"/>
            <a:ext cx="4923917" cy="383413"/>
          </a:xfrm>
          <a:custGeom>
            <a:avLst/>
            <a:gdLst>
              <a:gd name="connsiteX0" fmla="*/ 0 w 5463038"/>
              <a:gd name="connsiteY0" fmla="*/ 383413 h 383413"/>
              <a:gd name="connsiteX1" fmla="*/ 155754 w 5463038"/>
              <a:gd name="connsiteY1" fmla="*/ 0 h 383413"/>
              <a:gd name="connsiteX2" fmla="*/ 5463038 w 5463038"/>
              <a:gd name="connsiteY2" fmla="*/ 0 h 383413"/>
              <a:gd name="connsiteX3" fmla="*/ 5307284 w 5463038"/>
              <a:gd name="connsiteY3" fmla="*/ 383413 h 383413"/>
              <a:gd name="connsiteX4" fmla="*/ 0 w 5463038"/>
              <a:gd name="connsiteY4" fmla="*/ 383413 h 383413"/>
              <a:gd name="connsiteX0" fmla="*/ 13579 w 5307284"/>
              <a:gd name="connsiteY0" fmla="*/ 383413 h 383413"/>
              <a:gd name="connsiteX1" fmla="*/ 0 w 5307284"/>
              <a:gd name="connsiteY1" fmla="*/ 0 h 383413"/>
              <a:gd name="connsiteX2" fmla="*/ 5307284 w 5307284"/>
              <a:gd name="connsiteY2" fmla="*/ 0 h 383413"/>
              <a:gd name="connsiteX3" fmla="*/ 5151530 w 5307284"/>
              <a:gd name="connsiteY3" fmla="*/ 383413 h 383413"/>
              <a:gd name="connsiteX4" fmla="*/ 13579 w 5307284"/>
              <a:gd name="connsiteY4" fmla="*/ 383413 h 38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7284" h="383413">
                <a:moveTo>
                  <a:pt x="13579" y="383413"/>
                </a:moveTo>
                <a:lnTo>
                  <a:pt x="0" y="0"/>
                </a:lnTo>
                <a:lnTo>
                  <a:pt x="5307284" y="0"/>
                </a:lnTo>
                <a:lnTo>
                  <a:pt x="5151530" y="383413"/>
                </a:lnTo>
                <a:lnTo>
                  <a:pt x="13579" y="383413"/>
                </a:lnTo>
                <a:close/>
              </a:path>
            </a:pathLst>
          </a:custGeom>
          <a:solidFill>
            <a:srgbClr val="1E598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MADIS Cyber et </a:t>
            </a:r>
            <a:r>
              <a:rPr lang="fr-FR" dirty="0" err="1"/>
              <a:t>Cyberisq</a:t>
            </a:r>
            <a:r>
              <a:rPr lang="fr-FR" dirty="0"/>
              <a:t> – Notions 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4080"/>
            <a:ext cx="6408932" cy="421199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Lune 14"/>
          <p:cNvSpPr/>
          <p:nvPr userDrawn="1"/>
        </p:nvSpPr>
        <p:spPr>
          <a:xfrm rot="14713247">
            <a:off x="5320652" y="5636782"/>
            <a:ext cx="561579" cy="1549513"/>
          </a:xfrm>
          <a:prstGeom prst="moon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 userDrawn="1"/>
        </p:nvSpPr>
        <p:spPr>
          <a:xfrm>
            <a:off x="6020495" y="6117713"/>
            <a:ext cx="383975" cy="421199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eXGyreAdventor" panose="00000500000000000000" pitchFamily="50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6A1C96-A1ED-7E95-EDF4-D43CE9201F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585714" y="0"/>
            <a:ext cx="155828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2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7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B5C5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1E598E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D5F5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D5F5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D5F5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D5F5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m.edlich@soluris.fr" TargetMode="External"/><Relationship Id="rId2" Type="http://schemas.openxmlformats.org/officeDocument/2006/relationships/hyperlink" Target="mailto:d.alexandre@soluris.fr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>
            <a:extLst>
              <a:ext uri="{FF2B5EF4-FFF2-40B4-BE49-F238E27FC236}">
                <a16:creationId xmlns:a16="http://schemas.microsoft.com/office/drawing/2014/main" id="{6341937F-6AC1-FA98-8606-8FD94D4A9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408213"/>
            <a:ext cx="8021816" cy="1470024"/>
          </a:xfrm>
        </p:spPr>
        <p:txBody>
          <a:bodyPr>
            <a:normAutofit lnSpcReduction="10000"/>
          </a:bodyPr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/>
              <a:t>Notions fondamentales</a:t>
            </a:r>
            <a:endParaRPr lang="fr-FR" dirty="0"/>
          </a:p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73635BD-BB4D-60CA-1F36-C45871AB1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572" y="-1"/>
            <a:ext cx="467485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21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2845D61D-6CE4-4254-BBA2-F457C48D50AD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Sécurité du </a:t>
            </a:r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Système d’information</a:t>
            </a:r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(SSI)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402383-7AA9-4EFE-9652-D73EE72776D9}"/>
              </a:ext>
            </a:extLst>
          </p:cNvPr>
          <p:cNvSpPr/>
          <p:nvPr/>
        </p:nvSpPr>
        <p:spPr>
          <a:xfrm>
            <a:off x="295276" y="22680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Ensemble des moyens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techniques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organisationnels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juridiques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humains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nécessaires et mis en place pour conserver, rétablir, et garantir la sécurité du système d'information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0127816-9F44-4940-9D02-983F245AE6DD}"/>
              </a:ext>
            </a:extLst>
          </p:cNvPr>
          <p:cNvGrpSpPr/>
          <p:nvPr/>
        </p:nvGrpSpPr>
        <p:grpSpPr>
          <a:xfrm>
            <a:off x="4416975" y="3971795"/>
            <a:ext cx="978694" cy="1361613"/>
            <a:chOff x="4435785" y="3971795"/>
            <a:chExt cx="978694" cy="13616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208FD39-C312-4F25-A3AB-012C82AFB426}"/>
                </a:ext>
              </a:extLst>
            </p:cNvPr>
            <p:cNvSpPr/>
            <p:nvPr/>
          </p:nvSpPr>
          <p:spPr>
            <a:xfrm>
              <a:off x="4529832" y="5056409"/>
              <a:ext cx="7906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Bâtiment</a:t>
              </a:r>
              <a:endParaRPr lang="fr-FR" sz="1200" dirty="0"/>
            </a:p>
          </p:txBody>
        </p:sp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BFA8DDFC-5AA5-4D12-A765-48EBEADE6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5785" y="3971795"/>
              <a:ext cx="978694" cy="857250"/>
            </a:xfrm>
            <a:prstGeom prst="rect">
              <a:avLst/>
            </a:prstGeom>
          </p:spPr>
        </p:pic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BAE3BF8-101D-47F8-8374-53764EA73F22}"/>
              </a:ext>
            </a:extLst>
          </p:cNvPr>
          <p:cNvGrpSpPr/>
          <p:nvPr/>
        </p:nvGrpSpPr>
        <p:grpSpPr>
          <a:xfrm>
            <a:off x="6054843" y="3675791"/>
            <a:ext cx="840295" cy="1657617"/>
            <a:chOff x="6017226" y="3675791"/>
            <a:chExt cx="840295" cy="165761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B266D2-9170-44C6-B43E-B98D073C2C71}"/>
                </a:ext>
              </a:extLst>
            </p:cNvPr>
            <p:cNvSpPr/>
            <p:nvPr/>
          </p:nvSpPr>
          <p:spPr>
            <a:xfrm>
              <a:off x="6017226" y="5056409"/>
              <a:ext cx="8402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Personne</a:t>
              </a:r>
              <a:endParaRPr lang="fr-FR" sz="1200" dirty="0"/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90D339BF-0A0A-4280-B054-3E50623C5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6639" y="3675791"/>
              <a:ext cx="321469" cy="1121569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0B1F030F-1EBB-4690-AD2F-E816E5F89B20}"/>
              </a:ext>
            </a:extLst>
          </p:cNvPr>
          <p:cNvGrpSpPr/>
          <p:nvPr/>
        </p:nvGrpSpPr>
        <p:grpSpPr>
          <a:xfrm>
            <a:off x="295276" y="3884352"/>
            <a:ext cx="729687" cy="1449056"/>
            <a:chOff x="295276" y="3884352"/>
            <a:chExt cx="729687" cy="144905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9B9A787-6672-4698-ABC3-A8B3F045E5A0}"/>
                </a:ext>
              </a:extLst>
            </p:cNvPr>
            <p:cNvSpPr/>
            <p:nvPr/>
          </p:nvSpPr>
          <p:spPr>
            <a:xfrm>
              <a:off x="295276" y="5056409"/>
              <a:ext cx="7296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Matériel</a:t>
              </a:r>
              <a:endParaRPr lang="fr-FR" sz="1200" dirty="0"/>
            </a:p>
          </p:txBody>
        </p: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2B88F854-2B41-4E02-AC4F-4534AA5D4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654" y="3884352"/>
              <a:ext cx="592931" cy="900113"/>
            </a:xfrm>
            <a:prstGeom prst="rect">
              <a:avLst/>
            </a:prstGeom>
          </p:spPr>
        </p:pic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EB49D94-A57C-4053-B4CA-180EFEC20E9C}"/>
              </a:ext>
            </a:extLst>
          </p:cNvPr>
          <p:cNvGrpSpPr/>
          <p:nvPr/>
        </p:nvGrpSpPr>
        <p:grpSpPr>
          <a:xfrm>
            <a:off x="3045747" y="4075841"/>
            <a:ext cx="712054" cy="1257567"/>
            <a:chOff x="3120985" y="4075841"/>
            <a:chExt cx="712054" cy="125756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BF0646E-A499-4C70-9CF7-8C96A0A31E3A}"/>
                </a:ext>
              </a:extLst>
            </p:cNvPr>
            <p:cNvSpPr/>
            <p:nvPr/>
          </p:nvSpPr>
          <p:spPr>
            <a:xfrm>
              <a:off x="3120985" y="5056409"/>
              <a:ext cx="7120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Réseau</a:t>
              </a:r>
              <a:endParaRPr lang="fr-FR" sz="1200" dirty="0"/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EBC5054C-A317-43F5-99DB-08185C402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1256" y="4075841"/>
              <a:ext cx="671513" cy="650081"/>
            </a:xfrm>
            <a:prstGeom prst="rect">
              <a:avLst/>
            </a:prstGeom>
          </p:spPr>
        </p:pic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AE495B69-1A58-4315-843A-6B9B3D4069F6}"/>
              </a:ext>
            </a:extLst>
          </p:cNvPr>
          <p:cNvGrpSpPr/>
          <p:nvPr/>
        </p:nvGrpSpPr>
        <p:grpSpPr>
          <a:xfrm>
            <a:off x="1684137" y="3793201"/>
            <a:ext cx="702436" cy="1540207"/>
            <a:chOff x="1721756" y="3793201"/>
            <a:chExt cx="702436" cy="154020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86893E-17A1-41B0-8FCF-BD6423221F06}"/>
                </a:ext>
              </a:extLst>
            </p:cNvPr>
            <p:cNvSpPr/>
            <p:nvPr/>
          </p:nvSpPr>
          <p:spPr>
            <a:xfrm>
              <a:off x="1721756" y="5056409"/>
              <a:ext cx="7024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Logiciel</a:t>
              </a:r>
              <a:endParaRPr lang="fr-FR" sz="1200" dirty="0"/>
            </a:p>
          </p:txBody>
        </p: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451F7DA1-E188-4A79-89CB-48AF134F2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55077" y="3793201"/>
              <a:ext cx="635794" cy="1035844"/>
            </a:xfrm>
            <a:prstGeom prst="rect">
              <a:avLst/>
            </a:prstGeom>
          </p:spPr>
        </p:pic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3F68F325-9C40-40E1-99A7-96100C34005F}"/>
              </a:ext>
            </a:extLst>
          </p:cNvPr>
          <p:cNvGrpSpPr/>
          <p:nvPr/>
        </p:nvGrpSpPr>
        <p:grpSpPr>
          <a:xfrm>
            <a:off x="7554314" y="3854385"/>
            <a:ext cx="1021556" cy="1479023"/>
            <a:chOff x="7554314" y="3854385"/>
            <a:chExt cx="1021556" cy="147902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AF5B601-5A34-4E49-A843-6EAD6AA3B963}"/>
                </a:ext>
              </a:extLst>
            </p:cNvPr>
            <p:cNvSpPr/>
            <p:nvPr/>
          </p:nvSpPr>
          <p:spPr>
            <a:xfrm>
              <a:off x="7555979" y="5056409"/>
              <a:ext cx="10182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organisation</a:t>
              </a:r>
              <a:endParaRPr lang="fr-FR" sz="1200" dirty="0"/>
            </a:p>
          </p:txBody>
        </p:sp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72DD9896-0F95-4D0A-A872-C486CFFFC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54314" y="3854385"/>
              <a:ext cx="1021556" cy="942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112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AEFB6F44-9379-4733-A6E3-765C0EC237B3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Principe du maillon faible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30F675-FDCF-49F7-992B-70E600347091}"/>
              </a:ext>
            </a:extLst>
          </p:cNvPr>
          <p:cNvSpPr/>
          <p:nvPr/>
        </p:nvSpPr>
        <p:spPr>
          <a:xfrm>
            <a:off x="295276" y="2268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niveau global de sécurité d’un système d'information est défini par le niveau de sécurité du maillon le plus faible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59D177-6BFD-41F1-9B68-E9FD62BC1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838" y="2936594"/>
            <a:ext cx="3870324" cy="200876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EEA638-BB12-440D-8E85-661FC454D35E}"/>
              </a:ext>
            </a:extLst>
          </p:cNvPr>
          <p:cNvSpPr/>
          <p:nvPr/>
        </p:nvSpPr>
        <p:spPr>
          <a:xfrm>
            <a:off x="227811" y="4989143"/>
            <a:ext cx="8749650" cy="58477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3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XGyreAdventor" panose="00000500000000000000" pitchFamily="50" charset="0"/>
              </a:rPr>
              <a:t>« La sécurité c’est l’affaire de tous »</a:t>
            </a:r>
            <a:endParaRPr lang="fr-FR" sz="32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940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NOTIONS FONDAMENTALES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Normes et méthodes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Analyse des risques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481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032BAD65-C1B3-63CA-0D20-6FD8AF76B6C5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Normes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C68CA0D-CD89-0281-E081-9E70AF42FBA8}"/>
              </a:ext>
            </a:extLst>
          </p:cNvPr>
          <p:cNvGrpSpPr/>
          <p:nvPr/>
        </p:nvGrpSpPr>
        <p:grpSpPr>
          <a:xfrm>
            <a:off x="2254515" y="2916985"/>
            <a:ext cx="6513895" cy="315367"/>
            <a:chOff x="1910222" y="39811"/>
            <a:chExt cx="6513895" cy="315367"/>
          </a:xfrm>
        </p:grpSpPr>
        <p:sp>
          <p:nvSpPr>
            <p:cNvPr id="4" name="Rectangle : avec coins arrondis en haut 3">
              <a:extLst>
                <a:ext uri="{FF2B5EF4-FFF2-40B4-BE49-F238E27FC236}">
                  <a16:creationId xmlns:a16="http://schemas.microsoft.com/office/drawing/2014/main" id="{87F11ED7-1C7E-C6D6-7982-2BD05ADBA4D7}"/>
                </a:ext>
              </a:extLst>
            </p:cNvPr>
            <p:cNvSpPr/>
            <p:nvPr/>
          </p:nvSpPr>
          <p:spPr>
            <a:xfrm rot="5400000">
              <a:off x="5009486" y="-3059453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ectangle : avec coins arrondis en haut 4">
              <a:extLst>
                <a:ext uri="{FF2B5EF4-FFF2-40B4-BE49-F238E27FC236}">
                  <a16:creationId xmlns:a16="http://schemas.microsoft.com/office/drawing/2014/main" id="{2516F598-7FE5-5F33-BC0F-08B1A58D56C0}"/>
                </a:ext>
              </a:extLst>
            </p:cNvPr>
            <p:cNvSpPr txBox="1"/>
            <p:nvPr/>
          </p:nvSpPr>
          <p:spPr>
            <a:xfrm>
              <a:off x="1910223" y="55205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Systèmes de management de la sécurité de l’information</a:t>
              </a: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B4D02B31-DB8F-6F50-B209-F0F36BB0584D}"/>
              </a:ext>
            </a:extLst>
          </p:cNvPr>
          <p:cNvGrpSpPr/>
          <p:nvPr/>
        </p:nvGrpSpPr>
        <p:grpSpPr>
          <a:xfrm>
            <a:off x="345110" y="2877420"/>
            <a:ext cx="1909404" cy="394496"/>
            <a:chOff x="817" y="246"/>
            <a:chExt cx="1909404" cy="394496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9075C192-4CB3-9AAA-6D79-F1D26F6E7640}"/>
                </a:ext>
              </a:extLst>
            </p:cNvPr>
            <p:cNvSpPr/>
            <p:nvPr/>
          </p:nvSpPr>
          <p:spPr>
            <a:xfrm>
              <a:off x="817" y="246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ctangle : coins arrondis 6">
              <a:extLst>
                <a:ext uri="{FF2B5EF4-FFF2-40B4-BE49-F238E27FC236}">
                  <a16:creationId xmlns:a16="http://schemas.microsoft.com/office/drawing/2014/main" id="{F8C4CAA8-7CB3-999F-256E-5728FF89EB44}"/>
                </a:ext>
              </a:extLst>
            </p:cNvPr>
            <p:cNvSpPr txBox="1"/>
            <p:nvPr/>
          </p:nvSpPr>
          <p:spPr>
            <a:xfrm>
              <a:off x="20075" y="19504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b="1" kern="1200" dirty="0"/>
                <a:t>27001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992131E2-59FF-3570-0746-AC972FC5C194}"/>
              </a:ext>
            </a:extLst>
          </p:cNvPr>
          <p:cNvGrpSpPr/>
          <p:nvPr/>
        </p:nvGrpSpPr>
        <p:grpSpPr>
          <a:xfrm>
            <a:off x="2254515" y="3331207"/>
            <a:ext cx="6513895" cy="315367"/>
            <a:chOff x="1910222" y="454033"/>
            <a:chExt cx="6513895" cy="315367"/>
          </a:xfrm>
        </p:grpSpPr>
        <p:sp>
          <p:nvSpPr>
            <p:cNvPr id="10" name="Rectangle : avec coins arrondis en haut 9">
              <a:extLst>
                <a:ext uri="{FF2B5EF4-FFF2-40B4-BE49-F238E27FC236}">
                  <a16:creationId xmlns:a16="http://schemas.microsoft.com/office/drawing/2014/main" id="{5A85AB30-D0EB-1374-C1FB-2210DBFA6ECD}"/>
                </a:ext>
              </a:extLst>
            </p:cNvPr>
            <p:cNvSpPr/>
            <p:nvPr/>
          </p:nvSpPr>
          <p:spPr>
            <a:xfrm rot="5400000">
              <a:off x="5009486" y="-2645231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 : avec coins arrondis en haut 8">
              <a:extLst>
                <a:ext uri="{FF2B5EF4-FFF2-40B4-BE49-F238E27FC236}">
                  <a16:creationId xmlns:a16="http://schemas.microsoft.com/office/drawing/2014/main" id="{1D9BED80-6809-F3C1-7A11-5C3184DD5755}"/>
                </a:ext>
              </a:extLst>
            </p:cNvPr>
            <p:cNvSpPr txBox="1"/>
            <p:nvPr/>
          </p:nvSpPr>
          <p:spPr>
            <a:xfrm>
              <a:off x="1910223" y="469427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Code de bonnes pratiques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DE2EE76-3CD8-D45B-C7AB-39842ACEF339}"/>
              </a:ext>
            </a:extLst>
          </p:cNvPr>
          <p:cNvGrpSpPr/>
          <p:nvPr/>
        </p:nvGrpSpPr>
        <p:grpSpPr>
          <a:xfrm>
            <a:off x="345110" y="3291641"/>
            <a:ext cx="1909404" cy="394496"/>
            <a:chOff x="817" y="414467"/>
            <a:chExt cx="1909404" cy="394496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83A6FEAB-8826-84F3-731F-8E532FC3F256}"/>
                </a:ext>
              </a:extLst>
            </p:cNvPr>
            <p:cNvSpPr/>
            <p:nvPr/>
          </p:nvSpPr>
          <p:spPr>
            <a:xfrm>
              <a:off x="817" y="414467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5979"/>
                <a:satOff val="-671"/>
                <a:lumOff val="4280"/>
                <a:alphaOff val="0"/>
              </a:schemeClr>
            </a:fillRef>
            <a:effectRef idx="0">
              <a:schemeClr val="accent2">
                <a:shade val="80000"/>
                <a:hueOff val="-5979"/>
                <a:satOff val="-671"/>
                <a:lumOff val="428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 : coins arrondis 10">
              <a:extLst>
                <a:ext uri="{FF2B5EF4-FFF2-40B4-BE49-F238E27FC236}">
                  <a16:creationId xmlns:a16="http://schemas.microsoft.com/office/drawing/2014/main" id="{41E582BF-F354-F0D9-3493-452505DDC59A}"/>
                </a:ext>
              </a:extLst>
            </p:cNvPr>
            <p:cNvSpPr txBox="1"/>
            <p:nvPr/>
          </p:nvSpPr>
          <p:spPr>
            <a:xfrm>
              <a:off x="20075" y="433725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b="1" kern="1200" dirty="0"/>
                <a:t>27002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AAB75C63-C213-7E95-CA88-8C46C0ECCD14}"/>
              </a:ext>
            </a:extLst>
          </p:cNvPr>
          <p:cNvGrpSpPr/>
          <p:nvPr/>
        </p:nvGrpSpPr>
        <p:grpSpPr>
          <a:xfrm>
            <a:off x="2254515" y="3745429"/>
            <a:ext cx="6513895" cy="315367"/>
            <a:chOff x="1910222" y="868255"/>
            <a:chExt cx="6513895" cy="315367"/>
          </a:xfrm>
        </p:grpSpPr>
        <p:sp>
          <p:nvSpPr>
            <p:cNvPr id="16" name="Rectangle : avec coins arrondis en haut 15">
              <a:extLst>
                <a:ext uri="{FF2B5EF4-FFF2-40B4-BE49-F238E27FC236}">
                  <a16:creationId xmlns:a16="http://schemas.microsoft.com/office/drawing/2014/main" id="{CBFC256D-6C25-8AEC-549B-93820928BF22}"/>
                </a:ext>
              </a:extLst>
            </p:cNvPr>
            <p:cNvSpPr/>
            <p:nvPr/>
          </p:nvSpPr>
          <p:spPr>
            <a:xfrm rot="5400000">
              <a:off x="5009486" y="-2231009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 : avec coins arrondis en haut 12">
              <a:extLst>
                <a:ext uri="{FF2B5EF4-FFF2-40B4-BE49-F238E27FC236}">
                  <a16:creationId xmlns:a16="http://schemas.microsoft.com/office/drawing/2014/main" id="{03842F07-DC04-7A99-8DB4-1312F82AFFE2}"/>
                </a:ext>
              </a:extLst>
            </p:cNvPr>
            <p:cNvSpPr txBox="1"/>
            <p:nvPr/>
          </p:nvSpPr>
          <p:spPr>
            <a:xfrm>
              <a:off x="1910223" y="883649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Mesures du management de la sécurité</a:t>
              </a: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F2ACA955-9289-DD39-F6FC-C4DA6BF598BD}"/>
              </a:ext>
            </a:extLst>
          </p:cNvPr>
          <p:cNvGrpSpPr/>
          <p:nvPr/>
        </p:nvGrpSpPr>
        <p:grpSpPr>
          <a:xfrm>
            <a:off x="345110" y="3705863"/>
            <a:ext cx="1909404" cy="394496"/>
            <a:chOff x="817" y="828689"/>
            <a:chExt cx="1909404" cy="394496"/>
          </a:xfrm>
        </p:grpSpPr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C7B4DA34-9CB7-0DC5-445A-BD99C87FB06A}"/>
                </a:ext>
              </a:extLst>
            </p:cNvPr>
            <p:cNvSpPr/>
            <p:nvPr/>
          </p:nvSpPr>
          <p:spPr>
            <a:xfrm>
              <a:off x="817" y="828689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11957"/>
                <a:satOff val="-1341"/>
                <a:lumOff val="8560"/>
                <a:alphaOff val="0"/>
              </a:schemeClr>
            </a:fillRef>
            <a:effectRef idx="0">
              <a:schemeClr val="accent2">
                <a:shade val="80000"/>
                <a:hueOff val="-11957"/>
                <a:satOff val="-1341"/>
                <a:lumOff val="856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 : coins arrondis 14">
              <a:extLst>
                <a:ext uri="{FF2B5EF4-FFF2-40B4-BE49-F238E27FC236}">
                  <a16:creationId xmlns:a16="http://schemas.microsoft.com/office/drawing/2014/main" id="{DF9E9754-9F71-9A97-02A6-5EA4C92DF116}"/>
                </a:ext>
              </a:extLst>
            </p:cNvPr>
            <p:cNvSpPr txBox="1"/>
            <p:nvPr/>
          </p:nvSpPr>
          <p:spPr>
            <a:xfrm>
              <a:off x="20075" y="847947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800" b="1" kern="1200" dirty="0"/>
                <a:t>27004</a:t>
              </a:r>
              <a:endParaRPr lang="fr-FR" sz="2000" b="1" kern="1200" dirty="0"/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C8251534-CE37-435B-31E4-DDA5DF717836}"/>
              </a:ext>
            </a:extLst>
          </p:cNvPr>
          <p:cNvGrpSpPr/>
          <p:nvPr/>
        </p:nvGrpSpPr>
        <p:grpSpPr>
          <a:xfrm>
            <a:off x="2254515" y="4159651"/>
            <a:ext cx="6513895" cy="315367"/>
            <a:chOff x="1910222" y="1282477"/>
            <a:chExt cx="6513895" cy="315367"/>
          </a:xfrm>
        </p:grpSpPr>
        <p:sp>
          <p:nvSpPr>
            <p:cNvPr id="22" name="Rectangle : avec coins arrondis en haut 21">
              <a:extLst>
                <a:ext uri="{FF2B5EF4-FFF2-40B4-BE49-F238E27FC236}">
                  <a16:creationId xmlns:a16="http://schemas.microsoft.com/office/drawing/2014/main" id="{5B239C67-8BE0-756A-973B-508CF702DFA3}"/>
                </a:ext>
              </a:extLst>
            </p:cNvPr>
            <p:cNvSpPr/>
            <p:nvPr/>
          </p:nvSpPr>
          <p:spPr>
            <a:xfrm rot="5400000">
              <a:off x="5009486" y="-1816787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ectangle : avec coins arrondis en haut 16">
              <a:extLst>
                <a:ext uri="{FF2B5EF4-FFF2-40B4-BE49-F238E27FC236}">
                  <a16:creationId xmlns:a16="http://schemas.microsoft.com/office/drawing/2014/main" id="{CDB021BB-2F54-7258-6AED-E4FD6C816317}"/>
                </a:ext>
              </a:extLst>
            </p:cNvPr>
            <p:cNvSpPr txBox="1"/>
            <p:nvPr/>
          </p:nvSpPr>
          <p:spPr>
            <a:xfrm>
              <a:off x="1910223" y="1297871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/>
                <a:t>Gestion des risques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5B08F22B-5107-EABD-A99E-74AB36B541DF}"/>
              </a:ext>
            </a:extLst>
          </p:cNvPr>
          <p:cNvGrpSpPr/>
          <p:nvPr/>
        </p:nvGrpSpPr>
        <p:grpSpPr>
          <a:xfrm>
            <a:off x="345110" y="4120085"/>
            <a:ext cx="1909404" cy="394496"/>
            <a:chOff x="817" y="1242911"/>
            <a:chExt cx="1909404" cy="394496"/>
          </a:xfrm>
        </p:grpSpPr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2E04C28C-1E04-E78D-1415-1C04BC59D076}"/>
                </a:ext>
              </a:extLst>
            </p:cNvPr>
            <p:cNvSpPr/>
            <p:nvPr/>
          </p:nvSpPr>
          <p:spPr>
            <a:xfrm>
              <a:off x="817" y="1242911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17936"/>
                <a:satOff val="-2012"/>
                <a:lumOff val="12840"/>
                <a:alphaOff val="0"/>
              </a:schemeClr>
            </a:fillRef>
            <a:effectRef idx="0">
              <a:schemeClr val="accent2">
                <a:shade val="80000"/>
                <a:hueOff val="-17936"/>
                <a:satOff val="-2012"/>
                <a:lumOff val="1284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angle : coins arrondis 18">
              <a:extLst>
                <a:ext uri="{FF2B5EF4-FFF2-40B4-BE49-F238E27FC236}">
                  <a16:creationId xmlns:a16="http://schemas.microsoft.com/office/drawing/2014/main" id="{8D51B05C-67D6-52D7-BD7F-6279D5938F74}"/>
                </a:ext>
              </a:extLst>
            </p:cNvPr>
            <p:cNvSpPr txBox="1"/>
            <p:nvPr/>
          </p:nvSpPr>
          <p:spPr>
            <a:xfrm>
              <a:off x="20075" y="1262169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b="1" kern="1200"/>
                <a:t>27005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B5A92609-3677-5907-9385-869FEF4A2CAB}"/>
              </a:ext>
            </a:extLst>
          </p:cNvPr>
          <p:cNvGrpSpPr/>
          <p:nvPr/>
        </p:nvGrpSpPr>
        <p:grpSpPr>
          <a:xfrm>
            <a:off x="2254515" y="4573873"/>
            <a:ext cx="6513895" cy="315367"/>
            <a:chOff x="1910222" y="1696699"/>
            <a:chExt cx="6513895" cy="315367"/>
          </a:xfrm>
        </p:grpSpPr>
        <p:sp>
          <p:nvSpPr>
            <p:cNvPr id="28" name="Rectangle : avec coins arrondis en haut 27">
              <a:extLst>
                <a:ext uri="{FF2B5EF4-FFF2-40B4-BE49-F238E27FC236}">
                  <a16:creationId xmlns:a16="http://schemas.microsoft.com/office/drawing/2014/main" id="{CBC06CDA-37D9-C89A-7BD8-E9C5778EA3A9}"/>
                </a:ext>
              </a:extLst>
            </p:cNvPr>
            <p:cNvSpPr/>
            <p:nvPr/>
          </p:nvSpPr>
          <p:spPr>
            <a:xfrm rot="5400000">
              <a:off x="5009486" y="-1402565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ectangle : avec coins arrondis en haut 20">
              <a:extLst>
                <a:ext uri="{FF2B5EF4-FFF2-40B4-BE49-F238E27FC236}">
                  <a16:creationId xmlns:a16="http://schemas.microsoft.com/office/drawing/2014/main" id="{F94A8A18-2BDD-04AB-0DA1-3CD8E04ED030}"/>
                </a:ext>
              </a:extLst>
            </p:cNvPr>
            <p:cNvSpPr txBox="1"/>
            <p:nvPr/>
          </p:nvSpPr>
          <p:spPr>
            <a:xfrm>
              <a:off x="1910223" y="1712093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Gestion des incidents de sécurité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0F601034-6E57-D78F-83BD-79F9ECE928EC}"/>
              </a:ext>
            </a:extLst>
          </p:cNvPr>
          <p:cNvGrpSpPr/>
          <p:nvPr/>
        </p:nvGrpSpPr>
        <p:grpSpPr>
          <a:xfrm>
            <a:off x="345110" y="4534307"/>
            <a:ext cx="1909404" cy="394496"/>
            <a:chOff x="817" y="1657133"/>
            <a:chExt cx="1909404" cy="394496"/>
          </a:xfrm>
        </p:grpSpPr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18F218CB-3D6C-64DF-C8D8-37E82F688A15}"/>
                </a:ext>
              </a:extLst>
            </p:cNvPr>
            <p:cNvSpPr/>
            <p:nvPr/>
          </p:nvSpPr>
          <p:spPr>
            <a:xfrm>
              <a:off x="817" y="1657133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23915"/>
                <a:satOff val="-2683"/>
                <a:lumOff val="17120"/>
                <a:alphaOff val="0"/>
              </a:schemeClr>
            </a:fillRef>
            <a:effectRef idx="0">
              <a:schemeClr val="accent2">
                <a:shade val="80000"/>
                <a:hueOff val="-23915"/>
                <a:satOff val="-2683"/>
                <a:lumOff val="1712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ctangle : coins arrondis 22">
              <a:extLst>
                <a:ext uri="{FF2B5EF4-FFF2-40B4-BE49-F238E27FC236}">
                  <a16:creationId xmlns:a16="http://schemas.microsoft.com/office/drawing/2014/main" id="{AB736BFD-F6D4-4461-1086-2759F166C0E1}"/>
                </a:ext>
              </a:extLst>
            </p:cNvPr>
            <p:cNvSpPr txBox="1"/>
            <p:nvPr/>
          </p:nvSpPr>
          <p:spPr>
            <a:xfrm>
              <a:off x="20075" y="1676391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b="1" kern="1200" dirty="0"/>
                <a:t>27035</a:t>
              </a:r>
              <a:endParaRPr lang="fr-FR" sz="2400" b="1" kern="1200" dirty="0"/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E54A3B93-899E-204A-63B6-D7264DAD4FD9}"/>
              </a:ext>
            </a:extLst>
          </p:cNvPr>
          <p:cNvGrpSpPr/>
          <p:nvPr/>
        </p:nvGrpSpPr>
        <p:grpSpPr>
          <a:xfrm>
            <a:off x="2254515" y="4988094"/>
            <a:ext cx="6513895" cy="315367"/>
            <a:chOff x="1910222" y="2110920"/>
            <a:chExt cx="6513895" cy="315367"/>
          </a:xfrm>
        </p:grpSpPr>
        <p:sp>
          <p:nvSpPr>
            <p:cNvPr id="34" name="Rectangle : avec coins arrondis en haut 33">
              <a:extLst>
                <a:ext uri="{FF2B5EF4-FFF2-40B4-BE49-F238E27FC236}">
                  <a16:creationId xmlns:a16="http://schemas.microsoft.com/office/drawing/2014/main" id="{996471FB-1B56-2BB7-21BA-2989C26E55DA}"/>
                </a:ext>
              </a:extLst>
            </p:cNvPr>
            <p:cNvSpPr/>
            <p:nvPr/>
          </p:nvSpPr>
          <p:spPr>
            <a:xfrm rot="5400000">
              <a:off x="5009486" y="-988344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Rectangle : avec coins arrondis en haut 24">
              <a:extLst>
                <a:ext uri="{FF2B5EF4-FFF2-40B4-BE49-F238E27FC236}">
                  <a16:creationId xmlns:a16="http://schemas.microsoft.com/office/drawing/2014/main" id="{8D0FCB4D-7031-7EF0-9B45-24A0469F550D}"/>
                </a:ext>
              </a:extLst>
            </p:cNvPr>
            <p:cNvSpPr txBox="1"/>
            <p:nvPr/>
          </p:nvSpPr>
          <p:spPr>
            <a:xfrm>
              <a:off x="1910223" y="2126314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Traitement des preuves numériques </a:t>
              </a:r>
              <a:r>
                <a:rPr lang="fr-FR" sz="1700" i="1" kern="1200" dirty="0"/>
                <a:t>(</a:t>
              </a:r>
              <a:r>
                <a:rPr lang="fr-FR" sz="1700" i="1" kern="1200" dirty="0" err="1"/>
                <a:t>forensics</a:t>
              </a:r>
              <a:r>
                <a:rPr lang="fr-FR" sz="1700" i="1" kern="1200" dirty="0"/>
                <a:t>)</a:t>
              </a:r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E4FB6BE3-3F97-3D8A-E7B6-BC56728E5EC9}"/>
              </a:ext>
            </a:extLst>
          </p:cNvPr>
          <p:cNvGrpSpPr/>
          <p:nvPr/>
        </p:nvGrpSpPr>
        <p:grpSpPr>
          <a:xfrm>
            <a:off x="345110" y="4948529"/>
            <a:ext cx="1909404" cy="394496"/>
            <a:chOff x="817" y="2071355"/>
            <a:chExt cx="1909404" cy="394496"/>
          </a:xfrm>
        </p:grpSpPr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3A2D95EE-BA66-1034-B81A-FEA44F12C844}"/>
                </a:ext>
              </a:extLst>
            </p:cNvPr>
            <p:cNvSpPr/>
            <p:nvPr/>
          </p:nvSpPr>
          <p:spPr>
            <a:xfrm>
              <a:off x="817" y="2071355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29893"/>
                <a:satOff val="-3353"/>
                <a:lumOff val="21400"/>
                <a:alphaOff val="0"/>
              </a:schemeClr>
            </a:fillRef>
            <a:effectRef idx="0">
              <a:schemeClr val="accent2">
                <a:shade val="80000"/>
                <a:hueOff val="-29893"/>
                <a:satOff val="-3353"/>
                <a:lumOff val="214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tangle : coins arrondis 26">
              <a:extLst>
                <a:ext uri="{FF2B5EF4-FFF2-40B4-BE49-F238E27FC236}">
                  <a16:creationId xmlns:a16="http://schemas.microsoft.com/office/drawing/2014/main" id="{B1084E30-C9E5-427C-D641-4179642149DC}"/>
                </a:ext>
              </a:extLst>
            </p:cNvPr>
            <p:cNvSpPr txBox="1"/>
            <p:nvPr/>
          </p:nvSpPr>
          <p:spPr>
            <a:xfrm>
              <a:off x="20075" y="2090613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b="1" kern="1200" dirty="0"/>
                <a:t>27037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F469324-7F30-CDEF-C7D6-90EA6716F4CC}"/>
              </a:ext>
            </a:extLst>
          </p:cNvPr>
          <p:cNvGrpSpPr/>
          <p:nvPr/>
        </p:nvGrpSpPr>
        <p:grpSpPr>
          <a:xfrm>
            <a:off x="2254515" y="5402316"/>
            <a:ext cx="6513895" cy="315367"/>
            <a:chOff x="1910222" y="2525142"/>
            <a:chExt cx="6513895" cy="315367"/>
          </a:xfrm>
        </p:grpSpPr>
        <p:sp>
          <p:nvSpPr>
            <p:cNvPr id="40" name="Rectangle : avec coins arrondis en haut 39">
              <a:extLst>
                <a:ext uri="{FF2B5EF4-FFF2-40B4-BE49-F238E27FC236}">
                  <a16:creationId xmlns:a16="http://schemas.microsoft.com/office/drawing/2014/main" id="{1A377048-218E-CD47-83FA-A5FE2362DD4F}"/>
                </a:ext>
              </a:extLst>
            </p:cNvPr>
            <p:cNvSpPr/>
            <p:nvPr/>
          </p:nvSpPr>
          <p:spPr>
            <a:xfrm rot="5400000">
              <a:off x="5009486" y="-574122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Rectangle : avec coins arrondis en haut 28">
              <a:extLst>
                <a:ext uri="{FF2B5EF4-FFF2-40B4-BE49-F238E27FC236}">
                  <a16:creationId xmlns:a16="http://schemas.microsoft.com/office/drawing/2014/main" id="{C4719E3B-070E-85D9-AE80-D131742445C6}"/>
                </a:ext>
              </a:extLst>
            </p:cNvPr>
            <p:cNvSpPr txBox="1"/>
            <p:nvPr/>
          </p:nvSpPr>
          <p:spPr>
            <a:xfrm>
              <a:off x="1910223" y="2540536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…</a:t>
              </a:r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9E470574-1705-E580-D085-EEAF62F58FC9}"/>
              </a:ext>
            </a:extLst>
          </p:cNvPr>
          <p:cNvGrpSpPr/>
          <p:nvPr/>
        </p:nvGrpSpPr>
        <p:grpSpPr>
          <a:xfrm>
            <a:off x="345110" y="5362750"/>
            <a:ext cx="1909404" cy="394496"/>
            <a:chOff x="817" y="2485576"/>
            <a:chExt cx="1909404" cy="394496"/>
          </a:xfrm>
        </p:grpSpPr>
        <p:sp>
          <p:nvSpPr>
            <p:cNvPr id="43" name="Rectangle : coins arrondis 42">
              <a:extLst>
                <a:ext uri="{FF2B5EF4-FFF2-40B4-BE49-F238E27FC236}">
                  <a16:creationId xmlns:a16="http://schemas.microsoft.com/office/drawing/2014/main" id="{F8E7F385-254A-CAB9-9375-B001F75EC962}"/>
                </a:ext>
              </a:extLst>
            </p:cNvPr>
            <p:cNvSpPr/>
            <p:nvPr/>
          </p:nvSpPr>
          <p:spPr>
            <a:xfrm>
              <a:off x="817" y="2485576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35872"/>
                <a:satOff val="-4024"/>
                <a:lumOff val="25680"/>
                <a:alphaOff val="0"/>
              </a:schemeClr>
            </a:fillRef>
            <a:effectRef idx="0">
              <a:schemeClr val="accent2">
                <a:shade val="80000"/>
                <a:hueOff val="-35872"/>
                <a:satOff val="-4024"/>
                <a:lumOff val="2568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Rectangle : coins arrondis 30">
              <a:extLst>
                <a:ext uri="{FF2B5EF4-FFF2-40B4-BE49-F238E27FC236}">
                  <a16:creationId xmlns:a16="http://schemas.microsoft.com/office/drawing/2014/main" id="{DEE00126-9B2E-CFC4-0D64-C8B6AB893A4E}"/>
                </a:ext>
              </a:extLst>
            </p:cNvPr>
            <p:cNvSpPr txBox="1"/>
            <p:nvPr/>
          </p:nvSpPr>
          <p:spPr>
            <a:xfrm>
              <a:off x="20075" y="2504834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b="1" kern="1200" dirty="0"/>
                <a:t>…</a:t>
              </a:r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B111D936-FE79-BE02-0C34-E4E6A753D948}"/>
              </a:ext>
            </a:extLst>
          </p:cNvPr>
          <p:cNvGrpSpPr/>
          <p:nvPr/>
        </p:nvGrpSpPr>
        <p:grpSpPr>
          <a:xfrm>
            <a:off x="2243284" y="2511118"/>
            <a:ext cx="6513895" cy="315367"/>
            <a:chOff x="1910222" y="39811"/>
            <a:chExt cx="6513895" cy="315367"/>
          </a:xfrm>
        </p:grpSpPr>
        <p:sp>
          <p:nvSpPr>
            <p:cNvPr id="46" name="Rectangle : avec coins arrondis en haut 45">
              <a:extLst>
                <a:ext uri="{FF2B5EF4-FFF2-40B4-BE49-F238E27FC236}">
                  <a16:creationId xmlns:a16="http://schemas.microsoft.com/office/drawing/2014/main" id="{68F2A9E1-A5D0-A757-81C3-C17733F1B3CB}"/>
                </a:ext>
              </a:extLst>
            </p:cNvPr>
            <p:cNvSpPr/>
            <p:nvPr/>
          </p:nvSpPr>
          <p:spPr>
            <a:xfrm rot="5400000">
              <a:off x="5009486" y="-3059453"/>
              <a:ext cx="315367" cy="6513895"/>
            </a:xfrm>
            <a:prstGeom prst="round2SameRect">
              <a:avLst/>
            </a:prstGeom>
          </p:spPr>
          <p:style>
            <a:lnRef idx="2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Rectangle : avec coins arrondis en haut 4">
              <a:extLst>
                <a:ext uri="{FF2B5EF4-FFF2-40B4-BE49-F238E27FC236}">
                  <a16:creationId xmlns:a16="http://schemas.microsoft.com/office/drawing/2014/main" id="{64CD8D9F-EF5D-4795-9734-19AF0340210E}"/>
                </a:ext>
              </a:extLst>
            </p:cNvPr>
            <p:cNvSpPr txBox="1"/>
            <p:nvPr/>
          </p:nvSpPr>
          <p:spPr>
            <a:xfrm>
              <a:off x="1910223" y="55205"/>
              <a:ext cx="6498500" cy="284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fr-FR" sz="1700" kern="1200" dirty="0"/>
                <a:t>Vocabulaire</a:t>
              </a: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278B675E-B849-520F-CCF6-E91807CE2154}"/>
              </a:ext>
            </a:extLst>
          </p:cNvPr>
          <p:cNvGrpSpPr/>
          <p:nvPr/>
        </p:nvGrpSpPr>
        <p:grpSpPr>
          <a:xfrm>
            <a:off x="333879" y="2471553"/>
            <a:ext cx="1909404" cy="394496"/>
            <a:chOff x="817" y="246"/>
            <a:chExt cx="1909404" cy="394496"/>
          </a:xfrm>
        </p:grpSpPr>
        <p:sp>
          <p:nvSpPr>
            <p:cNvPr id="49" name="Rectangle : coins arrondis 48">
              <a:extLst>
                <a:ext uri="{FF2B5EF4-FFF2-40B4-BE49-F238E27FC236}">
                  <a16:creationId xmlns:a16="http://schemas.microsoft.com/office/drawing/2014/main" id="{CA8777D8-08BE-735D-B418-FD183504B90E}"/>
                </a:ext>
              </a:extLst>
            </p:cNvPr>
            <p:cNvSpPr/>
            <p:nvPr/>
          </p:nvSpPr>
          <p:spPr>
            <a:xfrm>
              <a:off x="817" y="246"/>
              <a:ext cx="1909404" cy="3944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Rectangle : coins arrondis 6">
              <a:extLst>
                <a:ext uri="{FF2B5EF4-FFF2-40B4-BE49-F238E27FC236}">
                  <a16:creationId xmlns:a16="http://schemas.microsoft.com/office/drawing/2014/main" id="{CA29A84B-8CB2-F04F-2EB4-179C7AC36AF7}"/>
                </a:ext>
              </a:extLst>
            </p:cNvPr>
            <p:cNvSpPr txBox="1"/>
            <p:nvPr/>
          </p:nvSpPr>
          <p:spPr>
            <a:xfrm>
              <a:off x="20075" y="19504"/>
              <a:ext cx="1870888" cy="35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000" b="1" kern="1200" dirty="0"/>
                <a:t>27000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1927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5F471B13-C748-443C-1EE6-0CD02F34542C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Méthodes (1/2)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3B514C-EC76-12B1-7126-ED0BDF756DA4}"/>
              </a:ext>
            </a:extLst>
          </p:cNvPr>
          <p:cNvSpPr/>
          <p:nvPr/>
        </p:nvSpPr>
        <p:spPr>
          <a:xfrm>
            <a:off x="295276" y="2268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MEHARI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par le CLUSIF		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EBIOS RM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par le CLUB EBIOS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4B28B48-078C-5FD4-5F0B-C84E47A72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42" y="2855616"/>
            <a:ext cx="2116834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720F240-8E74-0CCE-EDED-062115E51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147" y="2755466"/>
            <a:ext cx="202449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9FA527A-CC75-1158-B56D-5FFD0B0D5877}"/>
              </a:ext>
            </a:extLst>
          </p:cNvPr>
          <p:cNvSpPr txBox="1"/>
          <p:nvPr/>
        </p:nvSpPr>
        <p:spPr>
          <a:xfrm>
            <a:off x="6404177" y="3533746"/>
            <a:ext cx="253603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800" b="1" i="0" dirty="0">
                <a:solidFill>
                  <a:schemeClr val="accent1"/>
                </a:solidFill>
                <a:effectLst/>
                <a:latin typeface="Roboto" panose="02000000000000000000" pitchFamily="2" charset="0"/>
              </a:rPr>
              <a:t>COMMUNIQUE du 27/08/2020</a:t>
            </a:r>
          </a:p>
          <a:p>
            <a:pPr algn="just"/>
            <a:endParaRPr lang="fr-FR" sz="800" b="1" i="0" dirty="0">
              <a:solidFill>
                <a:schemeClr val="accent1"/>
              </a:solidFill>
              <a:effectLst/>
              <a:latin typeface="Roboto" panose="02000000000000000000" pitchFamily="2" charset="0"/>
            </a:endParaRPr>
          </a:p>
          <a:p>
            <a:pPr algn="just"/>
            <a:r>
              <a:rPr lang="fr-FR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Le Clusif a accompagné l’ANSSI et le Club EBIOS dans l’évolution de la méthode EBIOS RISK MANAGER. </a:t>
            </a:r>
          </a:p>
          <a:p>
            <a:pPr algn="just"/>
            <a:r>
              <a:rPr lang="fr-FR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 l’issue de ces travaux communs, le Clusif a le plaisir d’annoncer la </a:t>
            </a:r>
            <a:r>
              <a:rPr lang="fr-FR" sz="80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publication d’une Base de connaissance</a:t>
            </a:r>
            <a:r>
              <a:rPr lang="fr-FR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généraliste issue des bases de la méthode MEHARI. Cette Base de connaissance a été validée pour être </a:t>
            </a:r>
            <a:r>
              <a:rPr lang="fr-FR" sz="80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utilisable dans la nouvelle méthode de l’ANSSI</a:t>
            </a:r>
            <a:r>
              <a:rPr lang="fr-FR" sz="8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348240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3F8A7E1-3CC9-E313-C1AB-7F506D9186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398"/>
          <a:stretch/>
        </p:blipFill>
        <p:spPr>
          <a:xfrm>
            <a:off x="1033123" y="1819274"/>
            <a:ext cx="4634252" cy="4591999"/>
          </a:xfrm>
          <a:prstGeom prst="rect">
            <a:avLst/>
          </a:prstGeom>
        </p:spPr>
      </p:pic>
      <p:sp>
        <p:nvSpPr>
          <p:cNvPr id="4" name="Titre 4">
            <a:extLst>
              <a:ext uri="{FF2B5EF4-FFF2-40B4-BE49-F238E27FC236}">
                <a16:creationId xmlns:a16="http://schemas.microsoft.com/office/drawing/2014/main" id="{874E563F-1A7B-D740-DE9B-06E0D1C54104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Méthodes (2/2)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530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NOTIONS FONDAMENTALES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Normes et méthodes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Analyse des risques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592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785F694B-A1A5-336B-45F3-AAB8B5EA0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6" y="1842803"/>
            <a:ext cx="4933950" cy="4048125"/>
          </a:xfrm>
          <a:prstGeom prst="rect">
            <a:avLst/>
          </a:prstGeom>
        </p:spPr>
      </p:pic>
      <p:sp>
        <p:nvSpPr>
          <p:cNvPr id="3" name="Titre 4">
            <a:extLst>
              <a:ext uri="{FF2B5EF4-FFF2-40B4-BE49-F238E27FC236}">
                <a16:creationId xmlns:a16="http://schemas.microsoft.com/office/drawing/2014/main" id="{950BBC3B-BF4F-532A-A2D4-44BC4DC99341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Synoptique ISO31000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E409AFC-E7B6-963B-DCC2-1AC1105767E2}"/>
              </a:ext>
            </a:extLst>
          </p:cNvPr>
          <p:cNvSpPr txBox="1"/>
          <p:nvPr/>
        </p:nvSpPr>
        <p:spPr>
          <a:xfrm>
            <a:off x="5386542" y="1835054"/>
            <a:ext cx="37574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34ADCC"/>
                </a:solidFill>
                <a:latin typeface="Roboto" panose="02000000000000000000" pitchFamily="2" charset="0"/>
              </a:rPr>
              <a:t>Etablissement du contexte </a:t>
            </a:r>
          </a:p>
          <a:p>
            <a:r>
              <a:rPr lang="fr-FR" sz="800" dirty="0">
                <a:solidFill>
                  <a:srgbClr val="000000"/>
                </a:solidFill>
                <a:latin typeface="Roboto" panose="02000000000000000000" pitchFamily="2" charset="0"/>
              </a:rPr>
              <a:t>Définir le périmètre (domaine) par intersection d’ensembles inclus ou exclus (exclusion temporelle, géographique, contextuelle)</a:t>
            </a:r>
          </a:p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67C1C13-732F-9267-E29D-FF2358BB8F1F}"/>
              </a:ext>
            </a:extLst>
          </p:cNvPr>
          <p:cNvSpPr txBox="1"/>
          <p:nvPr/>
        </p:nvSpPr>
        <p:spPr>
          <a:xfrm>
            <a:off x="5386542" y="2358275"/>
            <a:ext cx="3757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800" b="1" dirty="0">
                <a:solidFill>
                  <a:srgbClr val="C43A37"/>
                </a:solidFill>
                <a:latin typeface="Roboto" panose="02000000000000000000" pitchFamily="2" charset="0"/>
              </a:rPr>
              <a:t>Identification des risques </a:t>
            </a:r>
          </a:p>
          <a:p>
            <a:pPr algn="just"/>
            <a:r>
              <a:rPr lang="fr-FR" sz="800" dirty="0">
                <a:solidFill>
                  <a:srgbClr val="000000"/>
                </a:solidFill>
                <a:latin typeface="Roboto" panose="02000000000000000000" pitchFamily="2" charset="0"/>
              </a:rPr>
              <a:t>Identifier les vulnérabilités (faille) qui induisent des menaces (problème) se traduisant par un impact potentiel (réflexion possible sous forme de scénario)</a:t>
            </a:r>
          </a:p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Vulnérabilité (faille)</a:t>
            </a:r>
          </a:p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Menace (problème)</a:t>
            </a:r>
          </a:p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Impact potentiel (exploitation)</a:t>
            </a:r>
          </a:p>
          <a:p>
            <a:pPr algn="ctr"/>
            <a:endParaRPr lang="fr-F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vulnérabilité + menace + impact  = scénario</a:t>
            </a:r>
          </a:p>
          <a:p>
            <a:pPr algn="just"/>
            <a:r>
              <a:rPr lang="fr-FR" sz="800" dirty="0">
                <a:solidFill>
                  <a:srgbClr val="000000"/>
                </a:solidFill>
                <a:latin typeface="Roboto" panose="02000000000000000000" pitchFamily="2" charset="0"/>
              </a:rPr>
              <a:t>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A82E7F4-C472-5765-41A3-C63764095BA8}"/>
              </a:ext>
            </a:extLst>
          </p:cNvPr>
          <p:cNvSpPr txBox="1"/>
          <p:nvPr/>
        </p:nvSpPr>
        <p:spPr>
          <a:xfrm>
            <a:off x="5457365" y="3558604"/>
            <a:ext cx="361581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C33D3A"/>
                </a:solidFill>
                <a:latin typeface="Roboto" panose="02000000000000000000" pitchFamily="2" charset="0"/>
              </a:rPr>
              <a:t>Analyse des risques </a:t>
            </a:r>
          </a:p>
          <a:p>
            <a:r>
              <a:rPr lang="fr-FR" sz="800" dirty="0">
                <a:solidFill>
                  <a:srgbClr val="000000"/>
                </a:solidFill>
                <a:latin typeface="Roboto" panose="02000000000000000000" pitchFamily="2" charset="0"/>
              </a:rPr>
              <a:t>Estimer pour chaque menace identifiée les conséquences et la gravité.</a:t>
            </a:r>
          </a:p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Gravité (Conséquence)</a:t>
            </a:r>
          </a:p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Probabilité (Vraisemblance)</a:t>
            </a: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D9E3B62-A790-7559-BC14-BB980DCA8FA5}"/>
              </a:ext>
            </a:extLst>
          </p:cNvPr>
          <p:cNvSpPr txBox="1"/>
          <p:nvPr/>
        </p:nvSpPr>
        <p:spPr>
          <a:xfrm>
            <a:off x="5457365" y="4112775"/>
            <a:ext cx="36158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FE922B"/>
                </a:solidFill>
                <a:latin typeface="Roboto" panose="02000000000000000000" pitchFamily="2" charset="0"/>
              </a:rPr>
              <a:t>Evaluation des risques</a:t>
            </a:r>
          </a:p>
          <a:p>
            <a:r>
              <a:rPr lang="fr-FR" sz="800" dirty="0">
                <a:solidFill>
                  <a:srgbClr val="000000"/>
                </a:solidFill>
                <a:latin typeface="Roboto" panose="02000000000000000000" pitchFamily="2" charset="0"/>
              </a:rPr>
              <a:t>Arbitrage des risques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risque toléré (accepté)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risque transférer ( à un tiers qui prend en charge ou à une assurance)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risque traiter (réduction du risque en jouant sur la probabilité ou la gravité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risque terminer (élimination de la source de danger)</a:t>
            </a:r>
          </a:p>
          <a:p>
            <a:endParaRPr lang="fr-FR" sz="800" dirty="0">
              <a:solidFill>
                <a:srgbClr val="000000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254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17D44D9-4814-1CAE-FDC9-77968547A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88153"/>
            <a:ext cx="9144000" cy="127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10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AEFB6F44-9379-4733-A6E3-765C0EC237B3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Objectif de disponibilité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568091-51EA-4532-9499-44FC0E7E58EF}"/>
              </a:ext>
            </a:extLst>
          </p:cNvPr>
          <p:cNvSpPr/>
          <p:nvPr/>
        </p:nvSpPr>
        <p:spPr>
          <a:xfrm>
            <a:off x="295276" y="2268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Propriété d’être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utilisable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à la demande par une entité autorisée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9D7448-4BCE-4431-9065-892A8A8BB7F5}"/>
              </a:ext>
            </a:extLst>
          </p:cNvPr>
          <p:cNvSpPr/>
          <p:nvPr/>
        </p:nvSpPr>
        <p:spPr>
          <a:xfrm>
            <a:off x="571500" y="3852416"/>
            <a:ext cx="800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Est-ce que mon système fonctionne correctement ?</a:t>
            </a:r>
          </a:p>
        </p:txBody>
      </p:sp>
    </p:spTree>
    <p:extLst>
      <p:ext uri="{BB962C8B-B14F-4D97-AF65-F5344CB8AC3E}">
        <p14:creationId xmlns:p14="http://schemas.microsoft.com/office/powerpoint/2010/main" val="348959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1077538"/>
            <a:ext cx="7772400" cy="1203325"/>
          </a:xfrm>
        </p:spPr>
        <p:txBody>
          <a:bodyPr/>
          <a:lstStyle/>
          <a:p>
            <a:r>
              <a:rPr lang="fr-FR" dirty="0"/>
              <a:t>PLAN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2095927"/>
            <a:ext cx="7772400" cy="4541178"/>
          </a:xfrm>
        </p:spPr>
        <p:txBody>
          <a:bodyPr anchor="t">
            <a:normAutofit fontScale="92500" lnSpcReduction="10000"/>
          </a:bodyPr>
          <a:lstStyle/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PREAMBULE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Organisation de la journée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Logistique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NOTIONS FONDAMENTALES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Normes et méthodes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Analyse des risques</a:t>
            </a:r>
          </a:p>
          <a:p>
            <a:endParaRPr lang="fr-FR" sz="20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METHODE CMT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Principes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Synoptique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Reference croisée avec EBIOS 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 spécifique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64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AEFB6F44-9379-4733-A6E3-765C0EC237B3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Objectif d’intégrité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6D7607-46CA-4B5F-A9FE-7BEDF87F1A81}"/>
              </a:ext>
            </a:extLst>
          </p:cNvPr>
          <p:cNvSpPr/>
          <p:nvPr/>
        </p:nvSpPr>
        <p:spPr>
          <a:xfrm>
            <a:off x="295276" y="2268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Propriété d’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exactitude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et de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complétude</a:t>
            </a:r>
          </a:p>
          <a:p>
            <a:pPr algn="just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049EB8-1EB8-4C10-B780-D2ED1B8336D4}"/>
              </a:ext>
            </a:extLst>
          </p:cNvPr>
          <p:cNvSpPr/>
          <p:nvPr/>
        </p:nvSpPr>
        <p:spPr>
          <a:xfrm>
            <a:off x="571500" y="3852416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Est-ce que mes données sont fiables ?</a:t>
            </a:r>
          </a:p>
        </p:txBody>
      </p:sp>
    </p:spTree>
    <p:extLst>
      <p:ext uri="{BB962C8B-B14F-4D97-AF65-F5344CB8AC3E}">
        <p14:creationId xmlns:p14="http://schemas.microsoft.com/office/powerpoint/2010/main" val="215211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AEFB6F44-9379-4733-A6E3-765C0EC237B3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Objectif de confidentialité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41D741-68E2-44CF-9D93-2FFC88D09C13}"/>
              </a:ext>
            </a:extLst>
          </p:cNvPr>
          <p:cNvSpPr/>
          <p:nvPr/>
        </p:nvSpPr>
        <p:spPr>
          <a:xfrm>
            <a:off x="295276" y="22680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Propriété selon laquelle l’information n’est pas rendue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disponible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ni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divulguée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à des personnes, des entités ou des processus non autorisé</a:t>
            </a:r>
          </a:p>
          <a:p>
            <a:pPr algn="just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C5C946-E14F-43C0-92D9-E229387A69AD}"/>
              </a:ext>
            </a:extLst>
          </p:cNvPr>
          <p:cNvSpPr/>
          <p:nvPr/>
        </p:nvSpPr>
        <p:spPr>
          <a:xfrm>
            <a:off x="571500" y="3852416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Est-ce que mon système est privé ?</a:t>
            </a:r>
          </a:p>
        </p:txBody>
      </p:sp>
    </p:spTree>
    <p:extLst>
      <p:ext uri="{BB962C8B-B14F-4D97-AF65-F5344CB8AC3E}">
        <p14:creationId xmlns:p14="http://schemas.microsoft.com/office/powerpoint/2010/main" val="66978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28A798D2-C97C-4F2C-96E3-03D13556D0E0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Mesurer le Risque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1E6A3B-6DCB-4DFD-A0CC-DB1C083FC01E}"/>
              </a:ext>
            </a:extLst>
          </p:cNvPr>
          <p:cNvSpPr/>
          <p:nvPr/>
        </p:nvSpPr>
        <p:spPr>
          <a:xfrm>
            <a:off x="295276" y="2268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Incertitude dans la réalisation d’un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objectif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(résultat à atteindre)</a:t>
            </a:r>
          </a:p>
          <a:p>
            <a:pPr algn="just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CE850F-7EE1-4792-B02D-0F3E444965E6}"/>
              </a:ext>
            </a:extLst>
          </p:cNvPr>
          <p:cNvSpPr/>
          <p:nvPr/>
        </p:nvSpPr>
        <p:spPr>
          <a:xfrm>
            <a:off x="197175" y="5090743"/>
            <a:ext cx="8749650" cy="58477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3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XGyreAdventor" panose="00000500000000000000" pitchFamily="50" charset="0"/>
              </a:rPr>
              <a:t>« Le risque zéro n’existe pas »</a:t>
            </a:r>
            <a:endParaRPr lang="fr-FR" sz="32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25A0CE-B055-4B01-988B-5E1681384C6E}"/>
              </a:ext>
            </a:extLst>
          </p:cNvPr>
          <p:cNvSpPr/>
          <p:nvPr/>
        </p:nvSpPr>
        <p:spPr>
          <a:xfrm>
            <a:off x="1617120" y="2914331"/>
            <a:ext cx="5909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Vraisemblance X Conséquence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8EC858-496D-4745-A485-825BBC39D052}"/>
              </a:ext>
            </a:extLst>
          </p:cNvPr>
          <p:cNvSpPr/>
          <p:nvPr/>
        </p:nvSpPr>
        <p:spPr>
          <a:xfrm>
            <a:off x="2600145" y="3633205"/>
            <a:ext cx="3943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Probabilité X Gravité</a:t>
            </a:r>
          </a:p>
        </p:txBody>
      </p:sp>
    </p:spTree>
    <p:extLst>
      <p:ext uri="{BB962C8B-B14F-4D97-AF65-F5344CB8AC3E}">
        <p14:creationId xmlns:p14="http://schemas.microsoft.com/office/powerpoint/2010/main" val="378797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>
            <a:extLst>
              <a:ext uri="{FF2B5EF4-FFF2-40B4-BE49-F238E27FC236}">
                <a16:creationId xmlns:a16="http://schemas.microsoft.com/office/drawing/2014/main" id="{373E55C6-C97A-6360-6FE1-46F702637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863850"/>
            <a:ext cx="64801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46A3E956-FFD3-858D-E41B-0A12DA51A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2498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2800">
                <a:solidFill>
                  <a:schemeClr val="tx1"/>
                </a:solidFill>
                <a:latin typeface="TeXGyreAdventor" panose="00000500000000000000" pitchFamily="50" charset="0"/>
              </a:defRPr>
            </a:lvl1pPr>
            <a:lvl2pPr marL="742950" indent="-285750">
              <a:spcBef>
                <a:spcPct val="20000"/>
              </a:spcBef>
              <a:buBlip>
                <a:blip r:embed="rId4"/>
              </a:buBlip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5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  <a:cs typeface="Arial" panose="020B0604020202020204" pitchFamily="34" charset="0"/>
              </a:rPr>
              <a:t>Menace =&gt; tomber dans la fosse</a:t>
            </a:r>
            <a:endParaRPr lang="fr-FR" altLang="fr-FR" sz="1800">
              <a:latin typeface="Calibri" panose="020F0502020204030204" pitchFamily="34" charset="0"/>
            </a:endParaRPr>
          </a:p>
        </p:txBody>
      </p:sp>
      <p:sp>
        <p:nvSpPr>
          <p:cNvPr id="4" name="Titre 4">
            <a:extLst>
              <a:ext uri="{FF2B5EF4-FFF2-40B4-BE49-F238E27FC236}">
                <a16:creationId xmlns:a16="http://schemas.microsoft.com/office/drawing/2014/main" id="{5EABFB09-A2A9-1D79-ADD5-05409C8C6699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et décision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850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6A3E956-FFD3-858D-E41B-0A12DA51A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2498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2"/>
              </a:buBlip>
              <a:defRPr sz="2800">
                <a:solidFill>
                  <a:schemeClr val="tx1"/>
                </a:solidFill>
                <a:latin typeface="TeXGyreAdventor" panose="00000500000000000000" pitchFamily="50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4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  <a:cs typeface="Arial" panose="020B0604020202020204" pitchFamily="34" charset="0"/>
              </a:rPr>
              <a:t>Menace =&gt; tomber dans la fosse</a:t>
            </a:r>
            <a:endParaRPr lang="fr-FR" altLang="fr-FR" sz="1800">
              <a:latin typeface="Calibri" panose="020F0502020204030204" pitchFamily="34" charset="0"/>
            </a:endParaRPr>
          </a:p>
        </p:txBody>
      </p:sp>
      <p:sp>
        <p:nvSpPr>
          <p:cNvPr id="4" name="Titre 4">
            <a:extLst>
              <a:ext uri="{FF2B5EF4-FFF2-40B4-BE49-F238E27FC236}">
                <a16:creationId xmlns:a16="http://schemas.microsoft.com/office/drawing/2014/main" id="{5EABFB09-A2A9-1D79-ADD5-05409C8C6699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et décision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 3">
            <a:extLst>
              <a:ext uri="{FF2B5EF4-FFF2-40B4-BE49-F238E27FC236}">
                <a16:creationId xmlns:a16="http://schemas.microsoft.com/office/drawing/2014/main" id="{B2A67C24-8DA0-113C-482A-ADCFD91A0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960688"/>
            <a:ext cx="648017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919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6A3E956-FFD3-858D-E41B-0A12DA51A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2498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2"/>
              </a:buBlip>
              <a:defRPr sz="2800">
                <a:solidFill>
                  <a:schemeClr val="tx1"/>
                </a:solidFill>
                <a:latin typeface="TeXGyreAdventor" panose="00000500000000000000" pitchFamily="50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4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  <a:cs typeface="Arial" panose="020B0604020202020204" pitchFamily="34" charset="0"/>
              </a:rPr>
              <a:t>Menace =&gt; tomber dans la fosse</a:t>
            </a:r>
            <a:endParaRPr lang="fr-FR" altLang="fr-FR" sz="1800">
              <a:latin typeface="Calibri" panose="020F0502020204030204" pitchFamily="34" charset="0"/>
            </a:endParaRPr>
          </a:p>
        </p:txBody>
      </p:sp>
      <p:sp>
        <p:nvSpPr>
          <p:cNvPr id="4" name="Titre 4">
            <a:extLst>
              <a:ext uri="{FF2B5EF4-FFF2-40B4-BE49-F238E27FC236}">
                <a16:creationId xmlns:a16="http://schemas.microsoft.com/office/drawing/2014/main" id="{5EABFB09-A2A9-1D79-ADD5-05409C8C6699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et décision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5">
            <a:extLst>
              <a:ext uri="{FF2B5EF4-FFF2-40B4-BE49-F238E27FC236}">
                <a16:creationId xmlns:a16="http://schemas.microsoft.com/office/drawing/2014/main" id="{372DF2A9-EF06-F669-1AFE-AD629E08E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2740025"/>
            <a:ext cx="54006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210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6A3E956-FFD3-858D-E41B-0A12DA51A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2498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2"/>
              </a:buBlip>
              <a:defRPr sz="2800">
                <a:solidFill>
                  <a:schemeClr val="tx1"/>
                </a:solidFill>
                <a:latin typeface="TeXGyreAdventor" panose="00000500000000000000" pitchFamily="50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4"/>
              </a:buBlip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latin typeface="Arial" panose="020B0604020202020204" pitchFamily="34" charset="0"/>
                <a:cs typeface="Arial" panose="020B0604020202020204" pitchFamily="34" charset="0"/>
              </a:rPr>
              <a:t>Menace =&gt; tomber dans la fosse</a:t>
            </a:r>
            <a:endParaRPr lang="fr-FR" altLang="fr-FR" sz="1800">
              <a:latin typeface="Calibri" panose="020F0502020204030204" pitchFamily="34" charset="0"/>
            </a:endParaRPr>
          </a:p>
        </p:txBody>
      </p:sp>
      <p:sp>
        <p:nvSpPr>
          <p:cNvPr id="4" name="Titre 4">
            <a:extLst>
              <a:ext uri="{FF2B5EF4-FFF2-40B4-BE49-F238E27FC236}">
                <a16:creationId xmlns:a16="http://schemas.microsoft.com/office/drawing/2014/main" id="{5EABFB09-A2A9-1D79-ADD5-05409C8C6699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et décision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5">
            <a:extLst>
              <a:ext uri="{FF2B5EF4-FFF2-40B4-BE49-F238E27FC236}">
                <a16:creationId xmlns:a16="http://schemas.microsoft.com/office/drawing/2014/main" id="{11BA675F-FA61-37ED-63A7-1C57E260B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2740025"/>
            <a:ext cx="54006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3228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4">
            <a:extLst>
              <a:ext uri="{FF2B5EF4-FFF2-40B4-BE49-F238E27FC236}">
                <a16:creationId xmlns:a16="http://schemas.microsoft.com/office/drawing/2014/main" id="{08A70024-D2BF-1271-DBAD-1E0E4B4FECCF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et décision</a:t>
            </a:r>
            <a:endParaRPr lang="fr-FR" sz="28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BF70A91-0490-76C9-47FA-CCC52B120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471738"/>
            <a:ext cx="7048500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4" descr="Une image contenant texte, carte&#10;&#10;Description générée avec un niveau de confiance très élevé">
            <a:extLst>
              <a:ext uri="{FF2B5EF4-FFF2-40B4-BE49-F238E27FC236}">
                <a16:creationId xmlns:a16="http://schemas.microsoft.com/office/drawing/2014/main" id="{E5C2A67A-0CB3-1402-9D80-596AA37ED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6643">
            <a:off x="7231063" y="1687513"/>
            <a:ext cx="16192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5989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METHODE CMT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Principes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Synoptique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Reference croisée avec EBIOS 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 spécifique</a:t>
            </a:r>
          </a:p>
        </p:txBody>
      </p:sp>
    </p:spTree>
    <p:extLst>
      <p:ext uri="{BB962C8B-B14F-4D97-AF65-F5344CB8AC3E}">
        <p14:creationId xmlns:p14="http://schemas.microsoft.com/office/powerpoint/2010/main" val="27586315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4DA93973-CED2-CE04-8247-E5B893885F3B}"/>
              </a:ext>
            </a:extLst>
          </p:cNvPr>
          <p:cNvGrpSpPr/>
          <p:nvPr/>
        </p:nvGrpSpPr>
        <p:grpSpPr>
          <a:xfrm>
            <a:off x="39781" y="2539879"/>
            <a:ext cx="8903626" cy="3020300"/>
            <a:chOff x="39781" y="2539879"/>
            <a:chExt cx="8903626" cy="3020300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96747D74-0EF2-4F7F-C130-B4A78A366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9781" y="2539879"/>
              <a:ext cx="7120438" cy="3020300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11851273-D7E4-0547-76EB-F1C04ACFB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6378" y="2539879"/>
              <a:ext cx="1337029" cy="3020300"/>
            </a:xfrm>
            <a:prstGeom prst="rect">
              <a:avLst/>
            </a:prstGeom>
          </p:spPr>
        </p:pic>
        <p:sp>
          <p:nvSpPr>
            <p:cNvPr id="4" name="Flèche : gauche 3">
              <a:extLst>
                <a:ext uri="{FF2B5EF4-FFF2-40B4-BE49-F238E27FC236}">
                  <a16:creationId xmlns:a16="http://schemas.microsoft.com/office/drawing/2014/main" id="{BBD2458F-1897-E216-5FEC-2178962036B7}"/>
                </a:ext>
              </a:extLst>
            </p:cNvPr>
            <p:cNvSpPr/>
            <p:nvPr/>
          </p:nvSpPr>
          <p:spPr>
            <a:xfrm>
              <a:off x="3898160" y="4050029"/>
              <a:ext cx="3708218" cy="1263212"/>
            </a:xfrm>
            <a:prstGeom prst="leftArrow">
              <a:avLst/>
            </a:prstGeom>
            <a:solidFill>
              <a:schemeClr val="tx1">
                <a:alpha val="1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>
                  <a:solidFill>
                    <a:schemeClr val="tx1"/>
                  </a:solidFill>
                </a:rPr>
                <a:t>Scénario d’attaque  </a:t>
              </a:r>
            </a:p>
          </p:txBody>
        </p:sp>
        <p:sp>
          <p:nvSpPr>
            <p:cNvPr id="5" name="Flèche : droite 4">
              <a:extLst>
                <a:ext uri="{FF2B5EF4-FFF2-40B4-BE49-F238E27FC236}">
                  <a16:creationId xmlns:a16="http://schemas.microsoft.com/office/drawing/2014/main" id="{C5EFD4D5-585C-55D2-92E8-A167FB17FA04}"/>
                </a:ext>
              </a:extLst>
            </p:cNvPr>
            <p:cNvSpPr/>
            <p:nvPr/>
          </p:nvSpPr>
          <p:spPr>
            <a:xfrm>
              <a:off x="4982547" y="3137638"/>
              <a:ext cx="2789853" cy="488286"/>
            </a:xfrm>
            <a:prstGeom prst="rightArrow">
              <a:avLst/>
            </a:prstGeom>
            <a:solidFill>
              <a:schemeClr val="tx1">
                <a:alpha val="1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>
                  <a:solidFill>
                    <a:schemeClr val="tx1"/>
                  </a:solidFill>
                </a:rPr>
                <a:t>Perception du danger cyber</a:t>
              </a:r>
            </a:p>
          </p:txBody>
        </p:sp>
        <p:sp>
          <p:nvSpPr>
            <p:cNvPr id="6" name="Éclair 5">
              <a:extLst>
                <a:ext uri="{FF2B5EF4-FFF2-40B4-BE49-F238E27FC236}">
                  <a16:creationId xmlns:a16="http://schemas.microsoft.com/office/drawing/2014/main" id="{12C27ED5-CE81-7A58-07CF-C38514B81515}"/>
                </a:ext>
              </a:extLst>
            </p:cNvPr>
            <p:cNvSpPr/>
            <p:nvPr/>
          </p:nvSpPr>
          <p:spPr>
            <a:xfrm>
              <a:off x="5397759" y="3849545"/>
              <a:ext cx="979714" cy="1565563"/>
            </a:xfrm>
            <a:prstGeom prst="lightningBol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Titre 4">
            <a:extLst>
              <a:ext uri="{FF2B5EF4-FFF2-40B4-BE49-F238E27FC236}">
                <a16:creationId xmlns:a16="http://schemas.microsoft.com/office/drawing/2014/main" id="{8DA29903-6BA0-2349-8897-370E1DBCE8D0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Principes</a:t>
            </a:r>
          </a:p>
        </p:txBody>
      </p:sp>
    </p:spTree>
    <p:extLst>
      <p:ext uri="{BB962C8B-B14F-4D97-AF65-F5344CB8AC3E}">
        <p14:creationId xmlns:p14="http://schemas.microsoft.com/office/powerpoint/2010/main" val="3002151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/>
          <a:lstStyle/>
          <a:p>
            <a:r>
              <a:rPr lang="fr-FR" dirty="0"/>
              <a:t>PREAMBULE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Organisation de la journée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Logistique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965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7091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4">
            <a:extLst>
              <a:ext uri="{FF2B5EF4-FFF2-40B4-BE49-F238E27FC236}">
                <a16:creationId xmlns:a16="http://schemas.microsoft.com/office/drawing/2014/main" id="{8DA29903-6BA0-2349-8897-370E1DBCE8D0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Freins pour les coter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F5037C-92AC-D6A4-8AF2-0CFCDD170D56}"/>
              </a:ext>
            </a:extLst>
          </p:cNvPr>
          <p:cNvSpPr/>
          <p:nvPr/>
        </p:nvSpPr>
        <p:spPr>
          <a:xfrm>
            <a:off x="295276" y="2268000"/>
            <a:ext cx="8001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Approche technique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Approche par la conformité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Confusion Système Informatique et Système d’Information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Cout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Aide à la décision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Perception du risque</a:t>
            </a:r>
          </a:p>
        </p:txBody>
      </p:sp>
    </p:spTree>
    <p:extLst>
      <p:ext uri="{BB962C8B-B14F-4D97-AF65-F5344CB8AC3E}">
        <p14:creationId xmlns:p14="http://schemas.microsoft.com/office/powerpoint/2010/main" val="4021573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METHODE CMT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Principes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Synoptique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Reference croisée avec EBIOS 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 spécifique</a:t>
            </a:r>
          </a:p>
        </p:txBody>
      </p:sp>
    </p:spTree>
    <p:extLst>
      <p:ext uri="{BB962C8B-B14F-4D97-AF65-F5344CB8AC3E}">
        <p14:creationId xmlns:p14="http://schemas.microsoft.com/office/powerpoint/2010/main" val="40815166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CF2F79A-F3E7-D765-2F71-46007B27B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52" y="2038156"/>
            <a:ext cx="8573696" cy="2781688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95B35523-94DE-40DB-B80B-78C68F4943BE}"/>
              </a:ext>
            </a:extLst>
          </p:cNvPr>
          <p:cNvGrpSpPr/>
          <p:nvPr/>
        </p:nvGrpSpPr>
        <p:grpSpPr>
          <a:xfrm>
            <a:off x="704850" y="5028248"/>
            <a:ext cx="3462978" cy="1128712"/>
            <a:chOff x="704850" y="4775561"/>
            <a:chExt cx="3462978" cy="1128712"/>
          </a:xfrm>
        </p:grpSpPr>
        <p:sp>
          <p:nvSpPr>
            <p:cNvPr id="5" name="Flèche : bas 4">
              <a:extLst>
                <a:ext uri="{FF2B5EF4-FFF2-40B4-BE49-F238E27FC236}">
                  <a16:creationId xmlns:a16="http://schemas.microsoft.com/office/drawing/2014/main" id="{FC463214-E46B-DE52-8A10-A988EF56832A}"/>
                </a:ext>
              </a:extLst>
            </p:cNvPr>
            <p:cNvSpPr/>
            <p:nvPr/>
          </p:nvSpPr>
          <p:spPr>
            <a:xfrm>
              <a:off x="704850" y="5456598"/>
              <a:ext cx="381000" cy="447675"/>
            </a:xfrm>
            <a:prstGeom prst="down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58A9750-B6CD-23EC-6201-569731F5EDF3}"/>
                </a:ext>
              </a:extLst>
            </p:cNvPr>
            <p:cNvSpPr txBox="1"/>
            <p:nvPr/>
          </p:nvSpPr>
          <p:spPr>
            <a:xfrm>
              <a:off x="1085850" y="5437548"/>
              <a:ext cx="30819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Logiciel</a:t>
              </a:r>
            </a:p>
          </p:txBody>
        </p:sp>
        <p:sp>
          <p:nvSpPr>
            <p:cNvPr id="7" name="Flèche : bas 6">
              <a:extLst>
                <a:ext uri="{FF2B5EF4-FFF2-40B4-BE49-F238E27FC236}">
                  <a16:creationId xmlns:a16="http://schemas.microsoft.com/office/drawing/2014/main" id="{A9F2083C-25FF-3E7D-B908-BAF69CFFF02D}"/>
                </a:ext>
              </a:extLst>
            </p:cNvPr>
            <p:cNvSpPr/>
            <p:nvPr/>
          </p:nvSpPr>
          <p:spPr>
            <a:xfrm flipV="1">
              <a:off x="704850" y="4775561"/>
              <a:ext cx="381000" cy="447675"/>
            </a:xfrm>
            <a:prstGeom prst="downArrow">
              <a:avLst/>
            </a:prstGeom>
            <a:solidFill>
              <a:schemeClr val="accent3"/>
            </a:solidFill>
            <a:ln>
              <a:solidFill>
                <a:srgbClr val="92D050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706BE40-951C-ED23-03C9-CE58D389BF96}"/>
                </a:ext>
              </a:extLst>
            </p:cNvPr>
            <p:cNvSpPr txBox="1"/>
            <p:nvPr/>
          </p:nvSpPr>
          <p:spPr>
            <a:xfrm>
              <a:off x="1085850" y="4853904"/>
              <a:ext cx="30819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Support PPTX</a:t>
              </a:r>
            </a:p>
          </p:txBody>
        </p:sp>
      </p:grpSp>
      <p:sp>
        <p:nvSpPr>
          <p:cNvPr id="9" name="Titre 4">
            <a:extLst>
              <a:ext uri="{FF2B5EF4-FFF2-40B4-BE49-F238E27FC236}">
                <a16:creationId xmlns:a16="http://schemas.microsoft.com/office/drawing/2014/main" id="{D5CE1448-8A52-3E82-B391-61731BCF4433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Synoptique</a:t>
            </a:r>
          </a:p>
        </p:txBody>
      </p:sp>
    </p:spTree>
    <p:extLst>
      <p:ext uri="{BB962C8B-B14F-4D97-AF65-F5344CB8AC3E}">
        <p14:creationId xmlns:p14="http://schemas.microsoft.com/office/powerpoint/2010/main" val="20191014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METHODE </a:t>
            </a:r>
            <a:r>
              <a:rPr lang="fr-FR" dirty="0" err="1"/>
              <a:t>Cyberisq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Principes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Synoptique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Reference croisée avec EBIOS 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Vocabulaire spécifique</a:t>
            </a:r>
          </a:p>
        </p:txBody>
      </p:sp>
    </p:spTree>
    <p:extLst>
      <p:ext uri="{BB962C8B-B14F-4D97-AF65-F5344CB8AC3E}">
        <p14:creationId xmlns:p14="http://schemas.microsoft.com/office/powerpoint/2010/main" val="2781384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68FD3EE-01C0-F42B-B7C7-BB1970A58E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5779" y="1746000"/>
            <a:ext cx="7613616" cy="5111999"/>
          </a:xfrm>
          <a:prstGeom prst="rect">
            <a:avLst/>
          </a:prstGeom>
        </p:spPr>
      </p:pic>
      <p:sp>
        <p:nvSpPr>
          <p:cNvPr id="3" name="Titre 4">
            <a:extLst>
              <a:ext uri="{FF2B5EF4-FFF2-40B4-BE49-F238E27FC236}">
                <a16:creationId xmlns:a16="http://schemas.microsoft.com/office/drawing/2014/main" id="{09A778FD-4FB7-B1DA-45A3-B119825F6A25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Référence croisée avec EBIOS RM</a:t>
            </a:r>
          </a:p>
        </p:txBody>
      </p:sp>
    </p:spTree>
    <p:extLst>
      <p:ext uri="{BB962C8B-B14F-4D97-AF65-F5344CB8AC3E}">
        <p14:creationId xmlns:p14="http://schemas.microsoft.com/office/powerpoint/2010/main" val="41129443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METHODE CMT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Principes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Synoptique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Reference croisée avec EBIOS 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Vocabulaire spécifique</a:t>
            </a:r>
          </a:p>
        </p:txBody>
      </p:sp>
    </p:spTree>
    <p:extLst>
      <p:ext uri="{BB962C8B-B14F-4D97-AF65-F5344CB8AC3E}">
        <p14:creationId xmlns:p14="http://schemas.microsoft.com/office/powerpoint/2010/main" val="8457798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>
            <a:extLst>
              <a:ext uri="{FF2B5EF4-FFF2-40B4-BE49-F238E27FC236}">
                <a16:creationId xmlns:a16="http://schemas.microsoft.com/office/drawing/2014/main" id="{A6939454-555B-4668-ACD2-509695F6ECC2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Vocabulaire spécifique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A637574-9A8E-4D2F-BA97-8B6D713156EC}"/>
              </a:ext>
            </a:extLst>
          </p:cNvPr>
          <p:cNvSpPr txBox="1">
            <a:spLocks/>
          </p:cNvSpPr>
          <p:nvPr/>
        </p:nvSpPr>
        <p:spPr>
          <a:xfrm>
            <a:off x="295276" y="1992316"/>
            <a:ext cx="8553448" cy="43431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1E598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Cybersécurité</a:t>
            </a:r>
          </a:p>
          <a:p>
            <a:pPr marL="400050" lvl="1" indent="0" algn="just">
              <a:buNone/>
            </a:pP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Ensemble des moyens techniques, organisationnels, juridiques et humains visant à maitriser le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risque cyber 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et lutter contre la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cybercriminalité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. (inspiré ANSSI)</a:t>
            </a:r>
          </a:p>
          <a:p>
            <a:pPr algn="l"/>
            <a:r>
              <a:rPr lang="fr-FR" sz="1200" b="1" dirty="0">
                <a:latin typeface="Arial Narrow" panose="020B0606020202030204" pitchFamily="34" charset="0"/>
              </a:rPr>
              <a:t>Cyberespace</a:t>
            </a:r>
          </a:p>
          <a:p>
            <a:pPr marL="400050" lvl="1" indent="0">
              <a:buNone/>
            </a:pP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Espace de communication constitué par l’interconnexion mondiale d’équipements de traitement automatisé de données numériques. (ANSSI)</a:t>
            </a: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Danger</a:t>
            </a:r>
          </a:p>
          <a:p>
            <a:pPr marL="400050" lvl="1" indent="0" algn="just">
              <a:buNone/>
            </a:pP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Elément, personne, groupe de personne ou organisation susceptible d’engendrer un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risque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(assimilé au terme « source de risque » de la méthode EBIOS RM).</a:t>
            </a: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Risque</a:t>
            </a:r>
          </a:p>
          <a:p>
            <a:pPr marL="400050" lvl="1" indent="0" algn="just">
              <a:buNone/>
            </a:pP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Danger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ou péril dans lequel l’idée de hasard est accusée mais avec la perspective d’un quelconque avantage possible (dictionnaire de la langue philosophique)</a:t>
            </a:r>
          </a:p>
          <a:p>
            <a:pPr marL="400050" lvl="1" indent="0" algn="just">
              <a:buNone/>
            </a:pP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Un risque est associé à la possibilité qu’un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danger connu 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exploite un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scénario d’attaque connu 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sur un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composant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et nuise à l’organisme (Inspiré de la norme ISO 27000).</a:t>
            </a:r>
          </a:p>
          <a:p>
            <a:pPr marL="342900" lvl="1" indent="-342900" algn="just">
              <a:buFont typeface="Arial"/>
              <a:buChar char="•"/>
            </a:pPr>
            <a:r>
              <a:rPr lang="fr-FR" sz="1200" b="1" dirty="0">
                <a:solidFill>
                  <a:srgbClr val="1E598E"/>
                </a:solidFill>
                <a:latin typeface="Arial Narrow" panose="020B0606020202030204" pitchFamily="34" charset="0"/>
              </a:rPr>
              <a:t>Risque cyber</a:t>
            </a:r>
          </a:p>
          <a:p>
            <a:pPr marL="400050" lvl="1" indent="0" algn="just">
              <a:buNone/>
            </a:pP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Risque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portant sur le système d’information ayant pour origine le cyberespace.</a:t>
            </a: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9196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>
            <a:extLst>
              <a:ext uri="{FF2B5EF4-FFF2-40B4-BE49-F238E27FC236}">
                <a16:creationId xmlns:a16="http://schemas.microsoft.com/office/drawing/2014/main" id="{A6939454-555B-4668-ACD2-509695F6ECC2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Vocabulaire spécifique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A637574-9A8E-4D2F-BA97-8B6D713156EC}"/>
              </a:ext>
            </a:extLst>
          </p:cNvPr>
          <p:cNvSpPr txBox="1">
            <a:spLocks/>
          </p:cNvSpPr>
          <p:nvPr/>
        </p:nvSpPr>
        <p:spPr>
          <a:xfrm>
            <a:off x="295276" y="1992316"/>
            <a:ext cx="8553448" cy="43431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1E598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fr-FR" sz="1200" dirty="0">
              <a:latin typeface="Arial Narrow" panose="020B0606020202030204" pitchFamily="34" charset="0"/>
            </a:endParaRPr>
          </a:p>
          <a:p>
            <a:pPr algn="just"/>
            <a:r>
              <a:rPr lang="fr-FR" sz="1200" b="1" dirty="0">
                <a:latin typeface="Arial Narrow" panose="020B0606020202030204" pitchFamily="34" charset="0"/>
              </a:rPr>
              <a:t>Cybercriminalité</a:t>
            </a:r>
          </a:p>
          <a:p>
            <a:pPr marL="400050" lvl="1" indent="0" algn="just">
              <a:buNone/>
            </a:pP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Criminalité utilisant le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cyberespace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algn="l"/>
            <a:r>
              <a:rPr lang="fr-FR" sz="1200" b="1" dirty="0">
                <a:latin typeface="Arial Narrow" panose="020B0606020202030204" pitchFamily="34" charset="0"/>
              </a:rPr>
              <a:t>Perception du danger</a:t>
            </a:r>
          </a:p>
          <a:p>
            <a:pPr marL="400050" lvl="1" indent="0" algn="just">
              <a:buNone/>
            </a:pP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Appréciation du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danger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 par une partie prenante</a:t>
            </a:r>
          </a:p>
          <a:p>
            <a:pPr marL="342900" lvl="1" indent="-342900">
              <a:buFont typeface="Arial"/>
              <a:buChar char="•"/>
            </a:pPr>
            <a:r>
              <a:rPr lang="fr-FR" sz="1200" b="1" dirty="0">
                <a:solidFill>
                  <a:srgbClr val="1E598E"/>
                </a:solidFill>
                <a:latin typeface="Arial Narrow" panose="020B0606020202030204" pitchFamily="34" charset="0"/>
              </a:rPr>
              <a:t>Scénario d’attaque</a:t>
            </a:r>
          </a:p>
          <a:p>
            <a:pPr marL="0" lvl="1" indent="0">
              <a:buNone/>
            </a:pPr>
            <a:r>
              <a:rPr lang="fr-FR" sz="1200" b="1" dirty="0">
                <a:solidFill>
                  <a:srgbClr val="1E598E"/>
                </a:solidFill>
                <a:latin typeface="Arial Narrow" panose="020B0606020202030204" pitchFamily="34" charset="0"/>
              </a:rPr>
              <a:t>	</a:t>
            </a:r>
            <a:r>
              <a:rPr lang="fr-FR" sz="1200" dirty="0">
                <a:solidFill>
                  <a:schemeClr val="tx1"/>
                </a:solidFill>
                <a:latin typeface="Arial Narrow" panose="020B0606020202030204" pitchFamily="34" charset="0"/>
              </a:rPr>
              <a:t>Vecteur utilisé pour la réalisation d’un </a:t>
            </a:r>
            <a:r>
              <a:rPr lang="fr-FR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danger</a:t>
            </a:r>
          </a:p>
          <a:p>
            <a:pPr marL="400050" lvl="1" indent="0" algn="just">
              <a:buNone/>
            </a:pPr>
            <a:endParaRPr lang="fr-FR" sz="1200" b="1" dirty="0"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400050" lvl="1" indent="0" algn="just">
              <a:buNone/>
            </a:pPr>
            <a:endParaRPr lang="fr-FR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95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97935"/>
            <a:ext cx="7772400" cy="1470025"/>
          </a:xfrm>
        </p:spPr>
        <p:txBody>
          <a:bodyPr>
            <a:normAutofit/>
          </a:bodyPr>
          <a:lstStyle/>
          <a:p>
            <a:r>
              <a:rPr lang="fr-FR" sz="3200" dirty="0"/>
              <a:t>Merci pour votre écoute</a:t>
            </a:r>
            <a:br>
              <a:rPr lang="fr-FR" sz="3200" dirty="0"/>
            </a:br>
            <a:r>
              <a:rPr lang="fr-FR" sz="3200" dirty="0"/>
              <a:t>et à bientôt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26" y="3416393"/>
            <a:ext cx="180734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75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5A1777CB-C9F4-A3F5-ABEC-D3D86F2AF1A8}"/>
              </a:ext>
            </a:extLst>
          </p:cNvPr>
          <p:cNvSpPr txBox="1">
            <a:spLocks/>
          </p:cNvSpPr>
          <p:nvPr/>
        </p:nvSpPr>
        <p:spPr>
          <a:xfrm>
            <a:off x="295276" y="1992316"/>
            <a:ext cx="8553448" cy="43431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1E598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latin typeface="Arial Narrow" panose="020B0606020202030204" pitchFamily="34" charset="0"/>
              </a:rPr>
              <a:t>Jeudi matin : notions</a:t>
            </a:r>
          </a:p>
          <a:p>
            <a:pPr marL="0" indent="0">
              <a:buNone/>
            </a:pPr>
            <a:r>
              <a:rPr lang="fr-FR" sz="1600" b="1" dirty="0">
                <a:latin typeface="Arial Narrow" panose="020B0606020202030204" pitchFamily="34" charset="0"/>
              </a:rPr>
              <a:t>	</a:t>
            </a:r>
            <a:r>
              <a:rPr lang="fr-FR" sz="1200" b="1" dirty="0">
                <a:solidFill>
                  <a:srgbClr val="6D5F52"/>
                </a:solidFill>
                <a:latin typeface="Arial Narrow" panose="020B0606020202030204" pitchFamily="34" charset="0"/>
              </a:rPr>
              <a:t>Pause 15mn à 10h30</a:t>
            </a:r>
          </a:p>
          <a:p>
            <a:pPr marL="0" indent="0">
              <a:buNone/>
            </a:pPr>
            <a:endParaRPr lang="fr-FR" sz="1200" b="1" dirty="0">
              <a:solidFill>
                <a:srgbClr val="6D5F52"/>
              </a:solidFill>
              <a:latin typeface="Arial Narrow" panose="020B0606020202030204" pitchFamily="34" charset="0"/>
            </a:endParaRPr>
          </a:p>
          <a:p>
            <a:r>
              <a:rPr lang="fr-FR" sz="1600" b="1" dirty="0">
                <a:latin typeface="Arial Narrow" panose="020B0606020202030204" pitchFamily="34" charset="0"/>
              </a:rPr>
              <a:t>Jeudi midi </a:t>
            </a:r>
          </a:p>
          <a:p>
            <a:pPr marL="457200" lvl="1" indent="0">
              <a:buNone/>
            </a:pPr>
            <a:r>
              <a:rPr lang="fr-FR" sz="1200" b="1" dirty="0">
                <a:latin typeface="Arial Narrow" panose="020B0606020202030204" pitchFamily="34" charset="0"/>
              </a:rPr>
              <a:t>Bistrot de mémé</a:t>
            </a:r>
          </a:p>
          <a:p>
            <a:pPr marL="457200" lvl="1" indent="0">
              <a:buNone/>
            </a:pPr>
            <a:r>
              <a:rPr lang="fr-FR" sz="1200" b="1" dirty="0">
                <a:latin typeface="Arial Narrow" panose="020B0606020202030204" pitchFamily="34" charset="0"/>
              </a:rPr>
              <a:t>27 Av. des Minimes, 17000 La Rochelle</a:t>
            </a:r>
          </a:p>
          <a:p>
            <a:pPr marL="0" indent="0">
              <a:buNone/>
            </a:pPr>
            <a:endParaRPr lang="fr-FR" sz="1200" b="1" dirty="0">
              <a:solidFill>
                <a:srgbClr val="6D5F52"/>
              </a:solidFill>
              <a:latin typeface="Arial Narrow" panose="020B0606020202030204" pitchFamily="34" charset="0"/>
            </a:endParaRPr>
          </a:p>
          <a:p>
            <a:r>
              <a:rPr lang="fr-FR" sz="1600" b="1" dirty="0">
                <a:latin typeface="Arial Narrow" panose="020B0606020202030204" pitchFamily="34" charset="0"/>
              </a:rPr>
              <a:t>Jeudi après-midi : logiciel </a:t>
            </a:r>
            <a:r>
              <a:rPr lang="fr-FR" sz="1600" b="1" dirty="0" err="1">
                <a:latin typeface="Arial Narrow" panose="020B0606020202030204" pitchFamily="34" charset="0"/>
              </a:rPr>
              <a:t>madis</a:t>
            </a:r>
            <a:r>
              <a:rPr lang="fr-FR" sz="1600" b="1" dirty="0">
                <a:latin typeface="Arial Narrow" panose="020B0606020202030204" pitchFamily="34" charset="0"/>
              </a:rPr>
              <a:t> cyber</a:t>
            </a:r>
          </a:p>
          <a:p>
            <a:pPr marL="0" indent="0">
              <a:buNone/>
            </a:pPr>
            <a:r>
              <a:rPr lang="fr-FR" sz="2000" b="1" dirty="0">
                <a:latin typeface="Arial Narrow" panose="020B0606020202030204" pitchFamily="34" charset="0"/>
              </a:rPr>
              <a:t>	</a:t>
            </a:r>
            <a:r>
              <a:rPr lang="fr-FR" sz="1200" b="1" dirty="0">
                <a:solidFill>
                  <a:srgbClr val="6D5F52"/>
                </a:solidFill>
                <a:latin typeface="Arial Narrow" panose="020B0606020202030204" pitchFamily="34" charset="0"/>
              </a:rPr>
              <a:t>Pause 15mn à 15h30</a:t>
            </a:r>
          </a:p>
        </p:txBody>
      </p:sp>
      <p:sp>
        <p:nvSpPr>
          <p:cNvPr id="3" name="Titre 4">
            <a:extLst>
              <a:ext uri="{FF2B5EF4-FFF2-40B4-BE49-F238E27FC236}">
                <a16:creationId xmlns:a16="http://schemas.microsoft.com/office/drawing/2014/main" id="{896D7B11-8394-5749-D968-36F066B073CE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Organisation de la journée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72805F1-63FE-BE04-2DA5-A6995E2E2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289" y="2171700"/>
            <a:ext cx="2705684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8C27F51-B173-E6BB-04CD-0C709CDDE87D}"/>
              </a:ext>
            </a:extLst>
          </p:cNvPr>
          <p:cNvCxnSpPr>
            <a:cxnSpLocks/>
          </p:cNvCxnSpPr>
          <p:nvPr/>
        </p:nvCxnSpPr>
        <p:spPr>
          <a:xfrm flipV="1">
            <a:off x="3505200" y="2998839"/>
            <a:ext cx="3269436" cy="21108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471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/>
          <a:lstStyle/>
          <a:p>
            <a:r>
              <a:rPr lang="fr-FR" dirty="0"/>
              <a:t>PREAMBULE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Organisation de la journée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Logistique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2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FEB132F8-6859-FBF2-0A6D-3B9D11D0FFF6}"/>
              </a:ext>
            </a:extLst>
          </p:cNvPr>
          <p:cNvSpPr txBox="1">
            <a:spLocks/>
          </p:cNvSpPr>
          <p:nvPr/>
        </p:nvSpPr>
        <p:spPr>
          <a:xfrm>
            <a:off x="295276" y="1992316"/>
            <a:ext cx="8553448" cy="43431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1E598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D5F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latin typeface="Arial Narrow" panose="020B0606020202030204" pitchFamily="34" charset="0"/>
            </a:endParaRPr>
          </a:p>
          <a:p>
            <a:r>
              <a:rPr lang="fr-FR" sz="1800" b="1" dirty="0">
                <a:latin typeface="Arial Narrow" panose="020B0606020202030204" pitchFamily="34" charset="0"/>
              </a:rPr>
              <a:t>Damien ALEXANDRE</a:t>
            </a:r>
          </a:p>
          <a:p>
            <a:pPr marL="0" indent="0">
              <a:buNone/>
            </a:pPr>
            <a:r>
              <a:rPr lang="fr-FR" sz="1600" b="1" dirty="0">
                <a:latin typeface="Arial Narrow" panose="020B0606020202030204" pitchFamily="34" charset="0"/>
              </a:rPr>
              <a:t>	</a:t>
            </a:r>
            <a:r>
              <a:rPr lang="fr-FR" sz="1400" b="1" dirty="0">
                <a:solidFill>
                  <a:srgbClr val="6D5F52"/>
                </a:solidFill>
                <a:latin typeface="Arial Narrow" panose="020B0606020202030204" pitchFamily="34" charset="0"/>
              </a:rPr>
              <a:t>06 85 27 04 14</a:t>
            </a:r>
          </a:p>
          <a:p>
            <a:pPr marL="0" indent="0">
              <a:buNone/>
            </a:pPr>
            <a:r>
              <a:rPr lang="fr-FR" sz="1400" b="1" dirty="0">
                <a:solidFill>
                  <a:srgbClr val="6D5F52"/>
                </a:solidFill>
                <a:latin typeface="Arial Narrow" panose="020B0606020202030204" pitchFamily="34" charset="0"/>
              </a:rPr>
              <a:t>	</a:t>
            </a:r>
            <a:r>
              <a:rPr lang="fr-FR" sz="1400" b="1" dirty="0">
                <a:solidFill>
                  <a:srgbClr val="6D5F52"/>
                </a:solidFill>
                <a:latin typeface="Arial Narrow" panose="020B0606020202030204" pitchFamily="34" charset="0"/>
                <a:hlinkClick r:id="rId2"/>
              </a:rPr>
              <a:t>d.alexandre@soluris.fr</a:t>
            </a:r>
            <a:endParaRPr lang="fr-FR" sz="1400" b="1" dirty="0">
              <a:solidFill>
                <a:srgbClr val="6D5F5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sz="1400" b="1" dirty="0">
                <a:solidFill>
                  <a:srgbClr val="6D5F52"/>
                </a:solidFill>
                <a:latin typeface="Arial Narrow" panose="020B0606020202030204" pitchFamily="34" charset="0"/>
              </a:rPr>
              <a:t>	=&gt; méthode CMT</a:t>
            </a:r>
          </a:p>
          <a:p>
            <a:pPr marL="0" indent="0">
              <a:buNone/>
            </a:pPr>
            <a:endParaRPr lang="fr-FR" sz="1200" b="1" dirty="0">
              <a:solidFill>
                <a:srgbClr val="6D5F5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FR" sz="1200" b="1" dirty="0">
              <a:solidFill>
                <a:srgbClr val="6D5F52"/>
              </a:solidFill>
              <a:latin typeface="Arial Narrow" panose="020B0606020202030204" pitchFamily="34" charset="0"/>
            </a:endParaRPr>
          </a:p>
          <a:p>
            <a:r>
              <a:rPr lang="fr-FR" sz="1800" b="1" dirty="0">
                <a:latin typeface="Arial Narrow" panose="020B0606020202030204" pitchFamily="34" charset="0"/>
              </a:rPr>
              <a:t>Michaël EDLICH</a:t>
            </a:r>
          </a:p>
          <a:p>
            <a:pPr marL="457200" lvl="1" indent="0">
              <a:buNone/>
            </a:pPr>
            <a:r>
              <a:rPr lang="fr-FR" sz="1400" b="1" dirty="0">
                <a:latin typeface="Arial Narrow" panose="020B0606020202030204" pitchFamily="34" charset="0"/>
              </a:rPr>
              <a:t>06 21 63 14 36</a:t>
            </a:r>
          </a:p>
          <a:p>
            <a:pPr marL="457200" lvl="1" indent="0">
              <a:buNone/>
            </a:pPr>
            <a:r>
              <a:rPr lang="fr-FR" sz="1400" b="1" dirty="0">
                <a:latin typeface="Arial Narrow" panose="020B0606020202030204" pitchFamily="34" charset="0"/>
                <a:hlinkClick r:id="rId3"/>
              </a:rPr>
              <a:t>m.edlich@soluris.fr</a:t>
            </a:r>
            <a:endParaRPr lang="fr-FR" sz="1400" b="1" dirty="0">
              <a:latin typeface="Arial Narrow" panose="020B0606020202030204" pitchFamily="34" charset="0"/>
            </a:endParaRPr>
          </a:p>
          <a:p>
            <a:pPr marL="457200" lvl="1" indent="0">
              <a:buNone/>
            </a:pPr>
            <a:r>
              <a:rPr lang="fr-FR" sz="1400" b="1" dirty="0">
                <a:latin typeface="Arial Narrow" panose="020B0606020202030204" pitchFamily="34" charset="0"/>
              </a:rPr>
              <a:t>=&gt; Logiciel </a:t>
            </a:r>
            <a:r>
              <a:rPr lang="fr-FR" sz="1400" b="1" dirty="0" err="1">
                <a:latin typeface="Arial Narrow" panose="020B0606020202030204" pitchFamily="34" charset="0"/>
              </a:rPr>
              <a:t>madis</a:t>
            </a:r>
            <a:r>
              <a:rPr lang="fr-FR" sz="1400" b="1" dirty="0">
                <a:latin typeface="Arial Narrow" panose="020B0606020202030204" pitchFamily="34" charset="0"/>
              </a:rPr>
              <a:t> cyber</a:t>
            </a:r>
          </a:p>
        </p:txBody>
      </p:sp>
      <p:sp>
        <p:nvSpPr>
          <p:cNvPr id="3" name="Titre 4">
            <a:extLst>
              <a:ext uri="{FF2B5EF4-FFF2-40B4-BE49-F238E27FC236}">
                <a16:creationId xmlns:a16="http://schemas.microsoft.com/office/drawing/2014/main" id="{C41CF139-088B-C0B2-98D3-FEC61C908254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Contacts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B470B0-84E8-0504-391D-E02FAD9AF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324" y="1416224"/>
            <a:ext cx="1353701" cy="1080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CBB0329-CAAE-F66C-2D06-66B30437AA9D}"/>
              </a:ext>
            </a:extLst>
          </p:cNvPr>
          <p:cNvSpPr txBox="1"/>
          <p:nvPr/>
        </p:nvSpPr>
        <p:spPr>
          <a:xfrm>
            <a:off x="5947171" y="2496224"/>
            <a:ext cx="23360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6D5F52"/>
                </a:solidFill>
                <a:latin typeface="Arial Narrow" panose="020B0606020202030204" pitchFamily="34" charset="0"/>
              </a:rPr>
              <a:t>WIFI VISITEUR CD17 PAR PORTAIL CAPTIF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557EE8E-6BF8-3975-32F4-2B7EEECF57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8636" y="3310976"/>
            <a:ext cx="1973077" cy="10800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671B2FC-2B75-D130-E7B7-DEFF32F7EC2E}"/>
              </a:ext>
            </a:extLst>
          </p:cNvPr>
          <p:cNvSpPr txBox="1"/>
          <p:nvPr/>
        </p:nvSpPr>
        <p:spPr>
          <a:xfrm>
            <a:off x="5667375" y="4390976"/>
            <a:ext cx="2895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dirty="0">
                <a:solidFill>
                  <a:srgbClr val="6D5F52"/>
                </a:solidFill>
                <a:latin typeface="Arial Narrow" panose="020B0606020202030204" pitchFamily="34" charset="0"/>
              </a:rPr>
              <a:t>STATIONNEMENT CONTRÔLE</a:t>
            </a:r>
          </a:p>
          <a:p>
            <a:pPr algn="ctr"/>
            <a:r>
              <a:rPr lang="fr-FR" b="1" dirty="0">
                <a:solidFill>
                  <a:srgbClr val="6D5F52"/>
                </a:solidFill>
                <a:latin typeface="Arial Narrow" panose="020B0606020202030204" pitchFamily="34" charset="0"/>
              </a:rPr>
              <a:t>PLUSIEURS FOIS PAR JOUR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664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 fontScale="90000"/>
          </a:bodyPr>
          <a:lstStyle/>
          <a:p>
            <a:r>
              <a:rPr lang="fr-FR" dirty="0"/>
              <a:t>NOTIONS FONDAMENTALES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Vocabulaire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Normes et méthodes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Analyse des risques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6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2845D61D-6CE4-4254-BBA2-F457C48D50AD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Système d’Information (SI)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B0F45D-81C4-4EDF-B0C1-941C4F6CA075}"/>
              </a:ext>
            </a:extLst>
          </p:cNvPr>
          <p:cNvSpPr/>
          <p:nvPr/>
        </p:nvSpPr>
        <p:spPr>
          <a:xfrm>
            <a:off x="295276" y="22680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Ensemble des ressources destinées à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collecter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classifier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stocker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gérer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diffuser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les informations au sein d’une organisation 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29A39C61-575F-41E1-B0E0-B49AF5BABE08}"/>
              </a:ext>
            </a:extLst>
          </p:cNvPr>
          <p:cNvGrpSpPr/>
          <p:nvPr/>
        </p:nvGrpSpPr>
        <p:grpSpPr>
          <a:xfrm>
            <a:off x="4416975" y="3823793"/>
            <a:ext cx="978694" cy="1361613"/>
            <a:chOff x="4435785" y="3971795"/>
            <a:chExt cx="978694" cy="1361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55D631-D9B7-42DB-8744-F48D31880DDA}"/>
                </a:ext>
              </a:extLst>
            </p:cNvPr>
            <p:cNvSpPr/>
            <p:nvPr/>
          </p:nvSpPr>
          <p:spPr>
            <a:xfrm>
              <a:off x="4529832" y="5056409"/>
              <a:ext cx="7906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Bâtiment</a:t>
              </a:r>
              <a:endParaRPr lang="fr-FR" sz="1200" dirty="0"/>
            </a:p>
          </p:txBody>
        </p:sp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2D38F6B8-A0B2-4E07-B2FF-F240A2130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5785" y="3971795"/>
              <a:ext cx="978694" cy="857250"/>
            </a:xfrm>
            <a:prstGeom prst="rect">
              <a:avLst/>
            </a:prstGeom>
          </p:spPr>
        </p:pic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91E3F15-DE14-4B75-A129-9AC44307AEB0}"/>
              </a:ext>
            </a:extLst>
          </p:cNvPr>
          <p:cNvGrpSpPr/>
          <p:nvPr/>
        </p:nvGrpSpPr>
        <p:grpSpPr>
          <a:xfrm>
            <a:off x="6054843" y="3675791"/>
            <a:ext cx="840295" cy="1657617"/>
            <a:chOff x="6017226" y="3675791"/>
            <a:chExt cx="840295" cy="165761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0CC77D8-8EF3-45AE-B266-DDE7AD9EE014}"/>
                </a:ext>
              </a:extLst>
            </p:cNvPr>
            <p:cNvSpPr/>
            <p:nvPr/>
          </p:nvSpPr>
          <p:spPr>
            <a:xfrm>
              <a:off x="6017226" y="5056409"/>
              <a:ext cx="8402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Personne</a:t>
              </a:r>
              <a:endParaRPr lang="fr-FR" sz="1200" dirty="0"/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E8657D8-9578-4164-BEAA-DCD4D1E54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6639" y="3675791"/>
              <a:ext cx="321469" cy="1121569"/>
            </a:xfrm>
            <a:prstGeom prst="rect">
              <a:avLst/>
            </a:prstGeom>
          </p:spPr>
        </p:pic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B219011-0D48-47A7-9807-C48EA28D784E}"/>
              </a:ext>
            </a:extLst>
          </p:cNvPr>
          <p:cNvGrpSpPr/>
          <p:nvPr/>
        </p:nvGrpSpPr>
        <p:grpSpPr>
          <a:xfrm>
            <a:off x="295276" y="3780071"/>
            <a:ext cx="729687" cy="1449056"/>
            <a:chOff x="295276" y="3884352"/>
            <a:chExt cx="729687" cy="144905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8B3A4E-AD0A-4083-A648-3C28796863C8}"/>
                </a:ext>
              </a:extLst>
            </p:cNvPr>
            <p:cNvSpPr/>
            <p:nvPr/>
          </p:nvSpPr>
          <p:spPr>
            <a:xfrm>
              <a:off x="295276" y="5056409"/>
              <a:ext cx="7296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Matériel</a:t>
              </a:r>
              <a:endParaRPr lang="fr-FR" sz="1200" dirty="0"/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3E6C03BF-EB7A-494A-A925-2CD410173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654" y="3884352"/>
              <a:ext cx="592931" cy="900113"/>
            </a:xfrm>
            <a:prstGeom prst="rect">
              <a:avLst/>
            </a:prstGeom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E413270A-361B-4109-BD77-35E28C7F5044}"/>
              </a:ext>
            </a:extLst>
          </p:cNvPr>
          <p:cNvGrpSpPr/>
          <p:nvPr/>
        </p:nvGrpSpPr>
        <p:grpSpPr>
          <a:xfrm>
            <a:off x="3045747" y="3875816"/>
            <a:ext cx="712054" cy="1257567"/>
            <a:chOff x="3120985" y="4075841"/>
            <a:chExt cx="712054" cy="125756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B0FA73B-ACF0-4061-815A-93DF074ED665}"/>
                </a:ext>
              </a:extLst>
            </p:cNvPr>
            <p:cNvSpPr/>
            <p:nvPr/>
          </p:nvSpPr>
          <p:spPr>
            <a:xfrm>
              <a:off x="3120985" y="5056409"/>
              <a:ext cx="7120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Réseau</a:t>
              </a:r>
              <a:endParaRPr lang="fr-FR" sz="1200" dirty="0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1B0AC7B-A148-422F-8885-6F6069CDC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1256" y="4075841"/>
              <a:ext cx="671513" cy="650081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4FC6DA7-04B6-41D6-A1B1-E2BE8E197941}"/>
              </a:ext>
            </a:extLst>
          </p:cNvPr>
          <p:cNvGrpSpPr/>
          <p:nvPr/>
        </p:nvGrpSpPr>
        <p:grpSpPr>
          <a:xfrm>
            <a:off x="1684137" y="3734496"/>
            <a:ext cx="702436" cy="1540207"/>
            <a:chOff x="1721756" y="3793201"/>
            <a:chExt cx="702436" cy="154020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983D287-0F94-43D6-9B44-6019133D6FD2}"/>
                </a:ext>
              </a:extLst>
            </p:cNvPr>
            <p:cNvSpPr/>
            <p:nvPr/>
          </p:nvSpPr>
          <p:spPr>
            <a:xfrm>
              <a:off x="1721756" y="5056409"/>
              <a:ext cx="7024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Logiciel</a:t>
              </a:r>
              <a:endParaRPr lang="fr-FR" sz="1200" dirty="0"/>
            </a:p>
          </p:txBody>
        </p:sp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4557C078-3907-43A5-B80B-C6AC08E18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55077" y="3793201"/>
              <a:ext cx="635794" cy="1035844"/>
            </a:xfrm>
            <a:prstGeom prst="rect">
              <a:avLst/>
            </a:prstGeom>
          </p:spPr>
        </p:pic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9292A177-2D9B-4710-B858-DDB2C8775CDA}"/>
              </a:ext>
            </a:extLst>
          </p:cNvPr>
          <p:cNvGrpSpPr/>
          <p:nvPr/>
        </p:nvGrpSpPr>
        <p:grpSpPr>
          <a:xfrm>
            <a:off x="7554314" y="3765088"/>
            <a:ext cx="1021556" cy="1479023"/>
            <a:chOff x="7554314" y="3854385"/>
            <a:chExt cx="1021556" cy="147902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B307673-D801-4F38-BB25-F9416DEC87F5}"/>
                </a:ext>
              </a:extLst>
            </p:cNvPr>
            <p:cNvSpPr/>
            <p:nvPr/>
          </p:nvSpPr>
          <p:spPr>
            <a:xfrm>
              <a:off x="7555979" y="5056409"/>
              <a:ext cx="10182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organisation</a:t>
              </a:r>
              <a:endParaRPr lang="fr-FR" sz="1200" dirty="0"/>
            </a:p>
          </p:txBody>
        </p:sp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D4FD2A62-398D-4C63-B6FA-F9937F9D9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54314" y="3854385"/>
              <a:ext cx="1021556" cy="942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934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2845D61D-6CE4-4254-BBA2-F457C48D50AD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Vue urbanisée du système d’information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A81C8C-8D00-425A-D4D2-598B8077FD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95" y="1651615"/>
            <a:ext cx="5862803" cy="484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29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12792</TotalTime>
  <Words>970</Words>
  <Application>Microsoft Office PowerPoint</Application>
  <PresentationFormat>Affichage à l'écran (4:3)</PresentationFormat>
  <Paragraphs>217</Paragraphs>
  <Slides>39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5" baseType="lpstr">
      <vt:lpstr>TeXGyreAdventor</vt:lpstr>
      <vt:lpstr>Arial Narrow</vt:lpstr>
      <vt:lpstr>Roboto</vt:lpstr>
      <vt:lpstr>Arial</vt:lpstr>
      <vt:lpstr>Calibri</vt:lpstr>
      <vt:lpstr>Thème Office</vt:lpstr>
      <vt:lpstr>Présentation PowerPoint</vt:lpstr>
      <vt:lpstr>PLAN</vt:lpstr>
      <vt:lpstr>PREAMBULE</vt:lpstr>
      <vt:lpstr>Présentation PowerPoint</vt:lpstr>
      <vt:lpstr>PREAMBULE</vt:lpstr>
      <vt:lpstr>Présentation PowerPoint</vt:lpstr>
      <vt:lpstr>NOTIONS FONDAMENTALES </vt:lpstr>
      <vt:lpstr>Présentation PowerPoint</vt:lpstr>
      <vt:lpstr>Présentation PowerPoint</vt:lpstr>
      <vt:lpstr>Présentation PowerPoint</vt:lpstr>
      <vt:lpstr>Présentation PowerPoint</vt:lpstr>
      <vt:lpstr>NOTIONS FONDAMENTALES </vt:lpstr>
      <vt:lpstr>Présentation PowerPoint</vt:lpstr>
      <vt:lpstr>Présentation PowerPoint</vt:lpstr>
      <vt:lpstr>Présentation PowerPoint</vt:lpstr>
      <vt:lpstr>NOTIONS FONDAMENTALES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METHODE CMT  </vt:lpstr>
      <vt:lpstr>Présentation PowerPoint</vt:lpstr>
      <vt:lpstr>Présentation PowerPoint</vt:lpstr>
      <vt:lpstr>Présentation PowerPoint</vt:lpstr>
      <vt:lpstr>METHODE CMT  </vt:lpstr>
      <vt:lpstr>Présentation PowerPoint</vt:lpstr>
      <vt:lpstr>METHODE Cyberisq  </vt:lpstr>
      <vt:lpstr>Présentation PowerPoint</vt:lpstr>
      <vt:lpstr>METHODE CMT  </vt:lpstr>
      <vt:lpstr>Présentation PowerPoint</vt:lpstr>
      <vt:lpstr>Présentation PowerPoint</vt:lpstr>
      <vt:lpstr>Merci pour votre écoute et à bientôt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BROSSARD</dc:creator>
  <cp:lastModifiedBy>Damien ALEXANDRE</cp:lastModifiedBy>
  <cp:revision>510</cp:revision>
  <cp:lastPrinted>2017-05-23T08:21:49Z</cp:lastPrinted>
  <dcterms:created xsi:type="dcterms:W3CDTF">2016-02-26T09:30:35Z</dcterms:created>
  <dcterms:modified xsi:type="dcterms:W3CDTF">2023-05-31T07:31:42Z</dcterms:modified>
</cp:coreProperties>
</file>